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40"/>
  </p:notesMasterIdLst>
  <p:handoutMasterIdLst>
    <p:handoutMasterId r:id="rId41"/>
  </p:handoutMasterIdLst>
  <p:sldIdLst>
    <p:sldId id="274" r:id="rId3"/>
    <p:sldId id="275" r:id="rId4"/>
    <p:sldId id="276" r:id="rId5"/>
    <p:sldId id="277" r:id="rId6"/>
    <p:sldId id="289" r:id="rId7"/>
    <p:sldId id="280" r:id="rId8"/>
    <p:sldId id="281" r:id="rId9"/>
    <p:sldId id="278" r:id="rId10"/>
    <p:sldId id="279" r:id="rId11"/>
    <p:sldId id="282" r:id="rId12"/>
    <p:sldId id="283" r:id="rId13"/>
    <p:sldId id="314" r:id="rId14"/>
    <p:sldId id="291" r:id="rId15"/>
    <p:sldId id="284" r:id="rId16"/>
    <p:sldId id="296" r:id="rId17"/>
    <p:sldId id="295" r:id="rId18"/>
    <p:sldId id="297" r:id="rId19"/>
    <p:sldId id="315" r:id="rId20"/>
    <p:sldId id="309" r:id="rId21"/>
    <p:sldId id="290" r:id="rId22"/>
    <p:sldId id="310" r:id="rId23"/>
    <p:sldId id="292" r:id="rId24"/>
    <p:sldId id="313" r:id="rId25"/>
    <p:sldId id="286" r:id="rId26"/>
    <p:sldId id="301" r:id="rId27"/>
    <p:sldId id="293" r:id="rId28"/>
    <p:sldId id="302" r:id="rId29"/>
    <p:sldId id="294" r:id="rId30"/>
    <p:sldId id="299" r:id="rId31"/>
    <p:sldId id="300" r:id="rId32"/>
    <p:sldId id="303" r:id="rId33"/>
    <p:sldId id="304" r:id="rId34"/>
    <p:sldId id="305" r:id="rId35"/>
    <p:sldId id="306" r:id="rId36"/>
    <p:sldId id="298" r:id="rId37"/>
    <p:sldId id="307" r:id="rId38"/>
    <p:sldId id="288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27"/>
    <a:srgbClr val="E1E2E5"/>
    <a:srgbClr val="FFAD46"/>
    <a:srgbClr val="36497E"/>
    <a:srgbClr val="425998"/>
    <a:srgbClr val="1A2B40"/>
    <a:srgbClr val="2635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8" autoAdjust="0"/>
    <p:restoredTop sz="94660"/>
  </p:normalViewPr>
  <p:slideViewPr>
    <p:cSldViewPr snapToGrid="0">
      <p:cViewPr varScale="1">
        <p:scale>
          <a:sx n="51" d="100"/>
          <a:sy n="51" d="100"/>
        </p:scale>
        <p:origin x="5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368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67B7127-FBD0-44C1-B788-4CD0E52DD7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A580DA6-192A-43E3-8035-ED016159FA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9820A-7623-4902-9E06-4345AC17A01E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67A545-BBFE-4D1F-A5AD-5DAE7F94AE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C4E955-2576-4877-BF36-FC2E7149A2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FDF7C-7F86-465A-ABDD-4014B73632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1093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jfif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e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6D53-DE6F-443B-82F5-0709160A2D25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2B90A-F07D-42B4-875A-323B1DF5B3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53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해시 함수는 </a:t>
            </a:r>
            <a:r>
              <a:rPr lang="ko-KR" altLang="en-US" dirty="0" err="1"/>
              <a:t>임이의</a:t>
            </a:r>
            <a:r>
              <a:rPr lang="ko-KR" altLang="en-US" dirty="0"/>
              <a:t> 길이를 갖는 메시지를 </a:t>
            </a:r>
            <a:r>
              <a:rPr lang="ko-KR" altLang="en-US" dirty="0" err="1"/>
              <a:t>입력받아</a:t>
            </a:r>
            <a:r>
              <a:rPr lang="ko-KR" altLang="en-US" dirty="0"/>
              <a:t> 고정된 길이의 </a:t>
            </a:r>
            <a:r>
              <a:rPr lang="ko-KR" altLang="en-US" dirty="0" err="1"/>
              <a:t>해시값을</a:t>
            </a:r>
            <a:r>
              <a:rPr lang="ko-KR" altLang="en-US" dirty="0"/>
              <a:t> 출력하는 함수입니다</a:t>
            </a:r>
            <a:r>
              <a:rPr lang="en-US" altLang="ko-KR" dirty="0"/>
              <a:t>. </a:t>
            </a:r>
            <a:r>
              <a:rPr lang="ko-KR" altLang="en-US" dirty="0"/>
              <a:t>암호 알고리즘에는 키가 사용되지만</a:t>
            </a:r>
            <a:r>
              <a:rPr lang="en-US" altLang="ko-KR" dirty="0"/>
              <a:t>, </a:t>
            </a:r>
            <a:r>
              <a:rPr lang="ko-KR" altLang="en-US" dirty="0"/>
              <a:t>해시 함수는 키를 사용하지 않으므로 같은 입력에 대해서는 항상 같은 출력이 나오게 됩니다</a:t>
            </a:r>
            <a:r>
              <a:rPr lang="en-US" altLang="ko-KR" dirty="0"/>
              <a:t>. </a:t>
            </a:r>
            <a:r>
              <a:rPr lang="ko-KR" altLang="en-US" dirty="0"/>
              <a:t>이러한 해시함수를 사용하는 목적은 메시지의 오류나 변조를 탐지할 수 있는 무결성을 제공하기 위해 사용됩니다</a:t>
            </a:r>
            <a:r>
              <a:rPr lang="en-US" altLang="ko-KR" dirty="0"/>
              <a:t>.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2B90A-F07D-42B4-875A-323B1DF5B3E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245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2B90A-F07D-42B4-875A-323B1DF5B3E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151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2B90A-F07D-42B4-875A-323B1DF5B3E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598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D2B90A-F07D-42B4-875A-323B1DF5B3E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0516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D2B90A-F07D-42B4-875A-323B1DF5B3E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D2B90A-F07D-42B4-875A-323B1DF5B3E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2B90A-F07D-42B4-875A-323B1DF5B3E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337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2B90A-F07D-42B4-875A-323B1DF5B3E7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966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269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076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609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90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331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0088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2704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8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5830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5111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006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2950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4181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7217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999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92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53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99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9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657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281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434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228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420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4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9.png"/><Relationship Id="rId5" Type="http://schemas.openxmlformats.org/officeDocument/2006/relationships/image" Target="../media/image6.png"/><Relationship Id="rId10" Type="http://schemas.openxmlformats.org/officeDocument/2006/relationships/image" Target="../media/image38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2.png"/><Relationship Id="rId5" Type="http://schemas.openxmlformats.org/officeDocument/2006/relationships/image" Target="../media/image6.png"/><Relationship Id="rId10" Type="http://schemas.openxmlformats.org/officeDocument/2006/relationships/image" Target="../media/image41.png"/><Relationship Id="rId4" Type="http://schemas.openxmlformats.org/officeDocument/2006/relationships/image" Target="../media/image9.png"/><Relationship Id="rId9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45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44.png"/><Relationship Id="rId17" Type="http://schemas.microsoft.com/office/2007/relationships/hdphoto" Target="../media/hdphoto2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43.png"/><Relationship Id="rId5" Type="http://schemas.openxmlformats.org/officeDocument/2006/relationships/image" Target="../media/image9.png"/><Relationship Id="rId15" Type="http://schemas.openxmlformats.org/officeDocument/2006/relationships/image" Target="../media/image47.png"/><Relationship Id="rId10" Type="http://schemas.openxmlformats.org/officeDocument/2006/relationships/image" Target="../media/image40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1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51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49.png"/><Relationship Id="rId5" Type="http://schemas.openxmlformats.org/officeDocument/2006/relationships/image" Target="../media/image9.png"/><Relationship Id="rId15" Type="http://schemas.openxmlformats.org/officeDocument/2006/relationships/image" Target="../media/image53.png"/><Relationship Id="rId10" Type="http://schemas.openxmlformats.org/officeDocument/2006/relationships/image" Target="../media/image40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14" Type="http://schemas.openxmlformats.org/officeDocument/2006/relationships/image" Target="../media/image5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57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5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55.png"/><Relationship Id="rId5" Type="http://schemas.openxmlformats.org/officeDocument/2006/relationships/image" Target="../media/image9.png"/><Relationship Id="rId10" Type="http://schemas.openxmlformats.org/officeDocument/2006/relationships/image" Target="../media/image54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1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60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58.png"/><Relationship Id="rId5" Type="http://schemas.openxmlformats.org/officeDocument/2006/relationships/image" Target="../media/image9.png"/><Relationship Id="rId10" Type="http://schemas.openxmlformats.org/officeDocument/2006/relationships/image" Target="../media/image40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14" Type="http://schemas.openxmlformats.org/officeDocument/2006/relationships/image" Target="../media/image6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12" Type="http://schemas.openxmlformats.org/officeDocument/2006/relationships/image" Target="../media/image7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5.png"/><Relationship Id="rId11" Type="http://schemas.openxmlformats.org/officeDocument/2006/relationships/image" Target="../media/image70.png"/><Relationship Id="rId5" Type="http://schemas.openxmlformats.org/officeDocument/2006/relationships/image" Target="../media/image64.png"/><Relationship Id="rId10" Type="http://schemas.openxmlformats.org/officeDocument/2006/relationships/image" Target="../media/image69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10" Type="http://schemas.openxmlformats.org/officeDocument/2006/relationships/image" Target="../media/image72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12" Type="http://schemas.openxmlformats.org/officeDocument/2006/relationships/image" Target="../media/image75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6.png"/><Relationship Id="rId11" Type="http://schemas.openxmlformats.org/officeDocument/2006/relationships/image" Target="../media/image74.png"/><Relationship Id="rId5" Type="http://schemas.openxmlformats.org/officeDocument/2006/relationships/image" Target="../media/image65.png"/><Relationship Id="rId10" Type="http://schemas.openxmlformats.org/officeDocument/2006/relationships/image" Target="../media/image73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6.png"/><Relationship Id="rId11" Type="http://schemas.openxmlformats.org/officeDocument/2006/relationships/image" Target="../media/image76.png"/><Relationship Id="rId5" Type="http://schemas.openxmlformats.org/officeDocument/2006/relationships/image" Target="../media/image65.png"/><Relationship Id="rId10" Type="http://schemas.openxmlformats.org/officeDocument/2006/relationships/image" Target="../media/image73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12" Type="http://schemas.openxmlformats.org/officeDocument/2006/relationships/image" Target="../media/image7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5.png"/><Relationship Id="rId11" Type="http://schemas.openxmlformats.org/officeDocument/2006/relationships/image" Target="../media/image69.png"/><Relationship Id="rId5" Type="http://schemas.openxmlformats.org/officeDocument/2006/relationships/image" Target="../media/image64.png"/><Relationship Id="rId10" Type="http://schemas.openxmlformats.org/officeDocument/2006/relationships/image" Target="../media/image77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8.png"/><Relationship Id="rId5" Type="http://schemas.openxmlformats.org/officeDocument/2006/relationships/image" Target="../media/image9.png"/><Relationship Id="rId10" Type="http://schemas.openxmlformats.org/officeDocument/2006/relationships/image" Target="../media/image37.png"/><Relationship Id="rId4" Type="http://schemas.openxmlformats.org/officeDocument/2006/relationships/image" Target="../media/image8.png"/><Relationship Id="rId9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8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0.png"/><Relationship Id="rId5" Type="http://schemas.openxmlformats.org/officeDocument/2006/relationships/image" Target="../media/image6.png"/><Relationship Id="rId10" Type="http://schemas.openxmlformats.org/officeDocument/2006/relationships/image" Target="../media/image79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8.png"/><Relationship Id="rId5" Type="http://schemas.openxmlformats.org/officeDocument/2006/relationships/image" Target="../media/image6.png"/><Relationship Id="rId10" Type="http://schemas.openxmlformats.org/officeDocument/2006/relationships/image" Target="../media/image80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8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2.png"/><Relationship Id="rId5" Type="http://schemas.openxmlformats.org/officeDocument/2006/relationships/image" Target="../media/image6.png"/><Relationship Id="rId10" Type="http://schemas.openxmlformats.org/officeDocument/2006/relationships/image" Target="../media/image81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8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8.png"/><Relationship Id="rId5" Type="http://schemas.openxmlformats.org/officeDocument/2006/relationships/image" Target="../media/image6.png"/><Relationship Id="rId10" Type="http://schemas.openxmlformats.org/officeDocument/2006/relationships/image" Target="../media/image82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4.png"/><Relationship Id="rId5" Type="http://schemas.openxmlformats.org/officeDocument/2006/relationships/image" Target="../media/image6.png"/><Relationship Id="rId10" Type="http://schemas.openxmlformats.org/officeDocument/2006/relationships/image" Target="../media/image38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8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5.png"/><Relationship Id="rId5" Type="http://schemas.openxmlformats.org/officeDocument/2006/relationships/image" Target="../media/image6.png"/><Relationship Id="rId10" Type="http://schemas.openxmlformats.org/officeDocument/2006/relationships/image" Target="../media/image38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3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8.png"/><Relationship Id="rId5" Type="http://schemas.openxmlformats.org/officeDocument/2006/relationships/image" Target="../media/image6.png"/><Relationship Id="rId10" Type="http://schemas.openxmlformats.org/officeDocument/2006/relationships/image" Target="../media/image87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0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8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8.png"/><Relationship Id="rId5" Type="http://schemas.openxmlformats.org/officeDocument/2006/relationships/image" Target="../media/image6.png"/><Relationship Id="rId10" Type="http://schemas.openxmlformats.org/officeDocument/2006/relationships/image" Target="../media/image88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8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91.png"/><Relationship Id="rId5" Type="http://schemas.openxmlformats.org/officeDocument/2006/relationships/image" Target="../media/image6.png"/><Relationship Id="rId10" Type="http://schemas.openxmlformats.org/officeDocument/2006/relationships/image" Target="../media/image87.png"/><Relationship Id="rId4" Type="http://schemas.openxmlformats.org/officeDocument/2006/relationships/image" Target="../media/image9.png"/><Relationship Id="rId9" Type="http://schemas.openxmlformats.org/officeDocument/2006/relationships/image" Target="../media/image37.png"/><Relationship Id="rId14" Type="http://schemas.openxmlformats.org/officeDocument/2006/relationships/image" Target="../media/image9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8.png"/><Relationship Id="rId5" Type="http://schemas.openxmlformats.org/officeDocument/2006/relationships/image" Target="../media/image6.png"/><Relationship Id="rId10" Type="http://schemas.openxmlformats.org/officeDocument/2006/relationships/image" Target="../media/image92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9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93.png"/><Relationship Id="rId5" Type="http://schemas.openxmlformats.org/officeDocument/2006/relationships/image" Target="../media/image6.png"/><Relationship Id="rId10" Type="http://schemas.openxmlformats.org/officeDocument/2006/relationships/image" Target="../media/image38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8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12" Type="http://schemas.openxmlformats.org/officeDocument/2006/relationships/image" Target="../media/image9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95.png"/><Relationship Id="rId5" Type="http://schemas.openxmlformats.org/officeDocument/2006/relationships/image" Target="../media/image6.png"/><Relationship Id="rId10" Type="http://schemas.openxmlformats.org/officeDocument/2006/relationships/image" Target="../media/image94.png"/><Relationship Id="rId4" Type="http://schemas.openxmlformats.org/officeDocument/2006/relationships/image" Target="../media/image9.png"/><Relationship Id="rId9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40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8.png"/><Relationship Id="rId5" Type="http://schemas.openxmlformats.org/officeDocument/2006/relationships/image" Target="../media/image9.png"/><Relationship Id="rId10" Type="http://schemas.openxmlformats.org/officeDocument/2006/relationships/image" Target="../media/image37.png"/><Relationship Id="rId4" Type="http://schemas.openxmlformats.org/officeDocument/2006/relationships/image" Target="../media/image8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jf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8.png"/><Relationship Id="rId21" Type="http://schemas.openxmlformats.org/officeDocument/2006/relationships/image" Target="../media/image29.png"/><Relationship Id="rId7" Type="http://schemas.openxmlformats.org/officeDocument/2006/relationships/image" Target="../media/image4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5" Type="http://schemas.openxmlformats.org/officeDocument/2006/relationships/image" Target="../media/image33.jpg"/><Relationship Id="rId2" Type="http://schemas.openxmlformats.org/officeDocument/2006/relationships/image" Target="../media/image7.png"/><Relationship Id="rId16" Type="http://schemas.openxmlformats.org/officeDocument/2006/relationships/image" Target="../media/image24.jpg"/><Relationship Id="rId20" Type="http://schemas.openxmlformats.org/officeDocument/2006/relationships/image" Target="../media/image2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9.jpg"/><Relationship Id="rId24" Type="http://schemas.openxmlformats.org/officeDocument/2006/relationships/image" Target="../media/image32.png"/><Relationship Id="rId5" Type="http://schemas.openxmlformats.org/officeDocument/2006/relationships/image" Target="../media/image6.png"/><Relationship Id="rId15" Type="http://schemas.openxmlformats.org/officeDocument/2006/relationships/image" Target="../media/image23.png"/><Relationship Id="rId23" Type="http://schemas.openxmlformats.org/officeDocument/2006/relationships/image" Target="../media/image31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9.png"/><Relationship Id="rId9" Type="http://schemas.openxmlformats.org/officeDocument/2006/relationships/image" Target="../media/image17.png"/><Relationship Id="rId14" Type="http://schemas.openxmlformats.org/officeDocument/2006/relationships/image" Target="../media/image22.jpeg"/><Relationship Id="rId22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그룹 59">
            <a:extLst>
              <a:ext uri="{FF2B5EF4-FFF2-40B4-BE49-F238E27FC236}">
                <a16:creationId xmlns:a16="http://schemas.microsoft.com/office/drawing/2014/main" id="{378520A1-83EF-4B3D-8588-B5848C9196CE}"/>
              </a:ext>
            </a:extLst>
          </p:cNvPr>
          <p:cNvGrpSpPr/>
          <p:nvPr/>
        </p:nvGrpSpPr>
        <p:grpSpPr>
          <a:xfrm>
            <a:off x="2597497" y="2350302"/>
            <a:ext cx="5477644" cy="630000"/>
            <a:chOff x="2739139" y="3114000"/>
            <a:chExt cx="2681288" cy="630000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218C81D-74EA-476A-932F-BCE767BC0103}"/>
                </a:ext>
              </a:extLst>
            </p:cNvPr>
            <p:cNvSpPr/>
            <p:nvPr/>
          </p:nvSpPr>
          <p:spPr>
            <a:xfrm>
              <a:off x="2739139" y="3114000"/>
              <a:ext cx="2681288" cy="630000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B09971E5-B7FC-4B36-92FF-6DA503D4BC60}"/>
                </a:ext>
              </a:extLst>
            </p:cNvPr>
            <p:cNvSpPr/>
            <p:nvPr/>
          </p:nvSpPr>
          <p:spPr>
            <a:xfrm>
              <a:off x="2805815" y="3182695"/>
              <a:ext cx="2547937" cy="4926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A488A99-C5C5-4020-8DD5-D0B355EE1C58}"/>
              </a:ext>
            </a:extLst>
          </p:cNvPr>
          <p:cNvSpPr/>
          <p:nvPr/>
        </p:nvSpPr>
        <p:spPr>
          <a:xfrm>
            <a:off x="8170690" y="2350302"/>
            <a:ext cx="864096" cy="630000"/>
          </a:xfrm>
          <a:prstGeom prst="rect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검색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A113819-9BBE-4587-9FF3-7EE09EAEC4FE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ㅎ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A54F463-5AD9-477E-9BEF-CB3657228320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736EDFC-9EA1-498F-B56A-32E36B7E9BEA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호ㄹ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178C564-11CD-4C99-BD49-4F3D0889B7CA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호래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597F85-686B-4D7B-AC58-DADDC9254A99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2E20C66-9544-4E09-B71F-A2C70DB192DA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호랭ㅇ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A4CDF6-4070-4269-BAD4-210A0A047959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169491D-20AF-424A-9BF6-7DE6883F5E08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ㅇ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1C0263D-1C35-4D64-817F-025FF2BF302C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야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6FEE9BE-E7BB-4B8E-B55B-8F33169FB187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약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FDCF1F4-667F-4DB6-AF46-65FFB9B8E789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약ㅂ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D51AC44-1609-4C49-B1E8-491856B91439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약바</a:t>
            </a:r>
            <a:endParaRPr lang="ko-KR" altLang="en-US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77" name="Picture 3" descr="C:\Users\JR\Downloads\커서.png">
            <a:extLst>
              <a:ext uri="{FF2B5EF4-FFF2-40B4-BE49-F238E27FC236}">
                <a16:creationId xmlns:a16="http://schemas.microsoft.com/office/drawing/2014/main" id="{BBBF9A04-EC76-409F-99C2-8EA473189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1282" y="3164687"/>
            <a:ext cx="419384" cy="5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3273126D-7420-4B35-812E-1D27F5BA370D}"/>
              </a:ext>
            </a:extLst>
          </p:cNvPr>
          <p:cNvCxnSpPr/>
          <p:nvPr/>
        </p:nvCxnSpPr>
        <p:spPr>
          <a:xfrm>
            <a:off x="2861432" y="2506956"/>
            <a:ext cx="1" cy="3240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D3352DF-0F29-402D-B519-3B858A742033}"/>
              </a:ext>
            </a:extLst>
          </p:cNvPr>
          <p:cNvSpPr txBox="1"/>
          <p:nvPr/>
        </p:nvSpPr>
        <p:spPr>
          <a:xfrm>
            <a:off x="2956982" y="2530457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약방</a:t>
            </a:r>
          </a:p>
        </p:txBody>
      </p:sp>
    </p:spTree>
    <p:extLst>
      <p:ext uri="{BB962C8B-B14F-4D97-AF65-F5344CB8AC3E}">
        <p14:creationId xmlns:p14="http://schemas.microsoft.com/office/powerpoint/2010/main" val="218374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indefinite" fill="hold" nodeType="afterEffect">
                                  <p:stCondLst>
                                    <p:cond delay="1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" dur="4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3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96296E-6 L 2.70833E-6 -0.0676 " pathEditMode="relative" rAng="0" ptsTypes="AA">
                                      <p:cBhvr>
                                        <p:cTn id="6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800"/>
                            </p:stCondLst>
                            <p:childTnLst>
                              <p:par>
                                <p:cTn id="71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2" dur="100" fill="hold"/>
                                        <p:tgtEl>
                                          <p:spTgt spid="63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900"/>
                            </p:stCondLst>
                            <p:childTnLst>
                              <p:par>
                                <p:cTn id="74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100" fill="hold"/>
                                        <p:tgtEl>
                                          <p:spTgt spid="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3" grpId="1" animBg="1"/>
      <p:bldP spid="64" grpId="0"/>
      <p:bldP spid="64" grpId="1"/>
      <p:bldP spid="65" grpId="0"/>
      <p:bldP spid="65" grpId="1"/>
      <p:bldP spid="66" grpId="0"/>
      <p:bldP spid="66" grpId="1"/>
      <p:bldP spid="67" grpId="0"/>
      <p:bldP spid="67" grpId="1"/>
      <p:bldP spid="68" grpId="0"/>
      <p:bldP spid="68" grpId="1"/>
      <p:bldP spid="69" grpId="0"/>
      <p:bldP spid="69" grpId="1"/>
      <p:bldP spid="70" grpId="0"/>
      <p:bldP spid="70" grpId="1"/>
      <p:bldP spid="71" grpId="0"/>
      <p:bldP spid="71" grpId="1"/>
      <p:bldP spid="72" grpId="0"/>
      <p:bldP spid="72" grpId="1"/>
      <p:bldP spid="73" grpId="0"/>
      <p:bldP spid="73" grpId="1"/>
      <p:bldP spid="74" grpId="0"/>
      <p:bldP spid="74" grpId="1"/>
      <p:bldP spid="75" grpId="0"/>
      <p:bldP spid="75" grpId="1"/>
      <p:bldP spid="8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14205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개발 프로세스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1524BB35-22B2-450B-8352-BE1D3049046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" t="2844" r="1190" b="3844"/>
          <a:stretch/>
        </p:blipFill>
        <p:spPr>
          <a:xfrm>
            <a:off x="1791149" y="1536730"/>
            <a:ext cx="9658954" cy="486418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D24D5C2-35E8-4865-98C4-67770ABA6172}"/>
              </a:ext>
            </a:extLst>
          </p:cNvPr>
          <p:cNvSpPr txBox="1"/>
          <p:nvPr/>
        </p:nvSpPr>
        <p:spPr>
          <a:xfrm>
            <a:off x="1944215" y="1086043"/>
            <a:ext cx="312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화면 구성도</a:t>
            </a:r>
          </a:p>
        </p:txBody>
      </p:sp>
    </p:spTree>
    <p:extLst>
      <p:ext uri="{BB962C8B-B14F-4D97-AF65-F5344CB8AC3E}">
        <p14:creationId xmlns:p14="http://schemas.microsoft.com/office/powerpoint/2010/main" val="1885463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9B7DE7-AC9F-42E3-9357-24787F5339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196" y="1376187"/>
            <a:ext cx="1361622" cy="136162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D266042-CBB4-4945-92EA-9F99DF817A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212" y="1434419"/>
            <a:ext cx="1219048" cy="12190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5B1F5A3-4F34-45BA-9CC3-7A4EE43302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755" y="1434419"/>
            <a:ext cx="1219048" cy="12190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E5C3825-7AA1-472E-8238-41A2B7EBBEB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313" y="1434419"/>
            <a:ext cx="1219048" cy="1219048"/>
          </a:xfrm>
          <a:prstGeom prst="rect">
            <a:avLst/>
          </a:prstGeom>
        </p:spPr>
      </p:pic>
      <p:sp>
        <p:nvSpPr>
          <p:cNvPr id="42" name="자유형: 도형 67">
            <a:extLst>
              <a:ext uri="{FF2B5EF4-FFF2-40B4-BE49-F238E27FC236}">
                <a16:creationId xmlns:a16="http://schemas.microsoft.com/office/drawing/2014/main" id="{C1401E8B-6730-4489-B76D-172744D00DB4}"/>
              </a:ext>
            </a:extLst>
          </p:cNvPr>
          <p:cNvSpPr/>
          <p:nvPr/>
        </p:nvSpPr>
        <p:spPr>
          <a:xfrm>
            <a:off x="2283929" y="3187455"/>
            <a:ext cx="2160000" cy="2835076"/>
          </a:xfrm>
          <a:custGeom>
            <a:avLst/>
            <a:gdLst>
              <a:gd name="connsiteX0" fmla="*/ 0 w 2942249"/>
              <a:gd name="connsiteY0" fmla="*/ 0 h 2696756"/>
              <a:gd name="connsiteX1" fmla="*/ 1777638 w 2942249"/>
              <a:gd name="connsiteY1" fmla="*/ 0 h 2696756"/>
              <a:gd name="connsiteX2" fmla="*/ 1777638 w 2942249"/>
              <a:gd name="connsiteY2" fmla="*/ 34378 h 2696756"/>
              <a:gd name="connsiteX3" fmla="*/ 61824 w 2942249"/>
              <a:gd name="connsiteY3" fmla="*/ 34378 h 2696756"/>
              <a:gd name="connsiteX4" fmla="*/ 646186 w 2942249"/>
              <a:gd name="connsiteY4" fmla="*/ 1348378 h 2696756"/>
              <a:gd name="connsiteX5" fmla="*/ 61824 w 2942249"/>
              <a:gd name="connsiteY5" fmla="*/ 2662378 h 2696756"/>
              <a:gd name="connsiteX6" fmla="*/ 2321462 w 2942249"/>
              <a:gd name="connsiteY6" fmla="*/ 2662378 h 2696756"/>
              <a:gd name="connsiteX7" fmla="*/ 2905824 w 2942249"/>
              <a:gd name="connsiteY7" fmla="*/ 1348378 h 2696756"/>
              <a:gd name="connsiteX8" fmla="*/ 2426475 w 2942249"/>
              <a:gd name="connsiteY8" fmla="*/ 270510 h 2696756"/>
              <a:gd name="connsiteX9" fmla="*/ 2462900 w 2942249"/>
              <a:gd name="connsiteY9" fmla="*/ 270510 h 2696756"/>
              <a:gd name="connsiteX10" fmla="*/ 2942249 w 2942249"/>
              <a:gd name="connsiteY10" fmla="*/ 1348378 h 2696756"/>
              <a:gd name="connsiteX11" fmla="*/ 2342598 w 2942249"/>
              <a:gd name="connsiteY11" fmla="*/ 2696756 h 2696756"/>
              <a:gd name="connsiteX12" fmla="*/ 0 w 2942249"/>
              <a:gd name="connsiteY12" fmla="*/ 2696756 h 2696756"/>
              <a:gd name="connsiteX13" fmla="*/ 599651 w 2942249"/>
              <a:gd name="connsiteY13" fmla="*/ 1348378 h 2696756"/>
              <a:gd name="connsiteX0" fmla="*/ 0 w 2942249"/>
              <a:gd name="connsiteY0" fmla="*/ 0 h 2696756"/>
              <a:gd name="connsiteX1" fmla="*/ 1777638 w 2942249"/>
              <a:gd name="connsiteY1" fmla="*/ 0 h 2696756"/>
              <a:gd name="connsiteX2" fmla="*/ 1777638 w 2942249"/>
              <a:gd name="connsiteY2" fmla="*/ 34378 h 2696756"/>
              <a:gd name="connsiteX3" fmla="*/ 61824 w 2942249"/>
              <a:gd name="connsiteY3" fmla="*/ 34378 h 2696756"/>
              <a:gd name="connsiteX4" fmla="*/ 57073 w 2942249"/>
              <a:gd name="connsiteY4" fmla="*/ 1348378 h 2696756"/>
              <a:gd name="connsiteX5" fmla="*/ 61824 w 2942249"/>
              <a:gd name="connsiteY5" fmla="*/ 2662378 h 2696756"/>
              <a:gd name="connsiteX6" fmla="*/ 2321462 w 2942249"/>
              <a:gd name="connsiteY6" fmla="*/ 2662378 h 2696756"/>
              <a:gd name="connsiteX7" fmla="*/ 2905824 w 2942249"/>
              <a:gd name="connsiteY7" fmla="*/ 1348378 h 2696756"/>
              <a:gd name="connsiteX8" fmla="*/ 2426475 w 2942249"/>
              <a:gd name="connsiteY8" fmla="*/ 270510 h 2696756"/>
              <a:gd name="connsiteX9" fmla="*/ 2462900 w 2942249"/>
              <a:gd name="connsiteY9" fmla="*/ 270510 h 2696756"/>
              <a:gd name="connsiteX10" fmla="*/ 2942249 w 2942249"/>
              <a:gd name="connsiteY10" fmla="*/ 1348378 h 2696756"/>
              <a:gd name="connsiteX11" fmla="*/ 2342598 w 2942249"/>
              <a:gd name="connsiteY11" fmla="*/ 2696756 h 2696756"/>
              <a:gd name="connsiteX12" fmla="*/ 0 w 2942249"/>
              <a:gd name="connsiteY12" fmla="*/ 2696756 h 2696756"/>
              <a:gd name="connsiteX13" fmla="*/ 599651 w 2942249"/>
              <a:gd name="connsiteY13" fmla="*/ 1348378 h 2696756"/>
              <a:gd name="connsiteX14" fmla="*/ 0 w 2942249"/>
              <a:gd name="connsiteY14" fmla="*/ 0 h 2696756"/>
              <a:gd name="connsiteX0" fmla="*/ 0 w 2942249"/>
              <a:gd name="connsiteY0" fmla="*/ 0 h 2696756"/>
              <a:gd name="connsiteX1" fmla="*/ 1777638 w 2942249"/>
              <a:gd name="connsiteY1" fmla="*/ 0 h 2696756"/>
              <a:gd name="connsiteX2" fmla="*/ 1777638 w 2942249"/>
              <a:gd name="connsiteY2" fmla="*/ 34378 h 2696756"/>
              <a:gd name="connsiteX3" fmla="*/ 61824 w 2942249"/>
              <a:gd name="connsiteY3" fmla="*/ 34378 h 2696756"/>
              <a:gd name="connsiteX4" fmla="*/ 57073 w 2942249"/>
              <a:gd name="connsiteY4" fmla="*/ 1348378 h 2696756"/>
              <a:gd name="connsiteX5" fmla="*/ 61824 w 2942249"/>
              <a:gd name="connsiteY5" fmla="*/ 2662378 h 2696756"/>
              <a:gd name="connsiteX6" fmla="*/ 2321462 w 2942249"/>
              <a:gd name="connsiteY6" fmla="*/ 2662378 h 2696756"/>
              <a:gd name="connsiteX7" fmla="*/ 2905824 w 2942249"/>
              <a:gd name="connsiteY7" fmla="*/ 1348378 h 2696756"/>
              <a:gd name="connsiteX8" fmla="*/ 2426475 w 2942249"/>
              <a:gd name="connsiteY8" fmla="*/ 270510 h 2696756"/>
              <a:gd name="connsiteX9" fmla="*/ 2462900 w 2942249"/>
              <a:gd name="connsiteY9" fmla="*/ 270510 h 2696756"/>
              <a:gd name="connsiteX10" fmla="*/ 2942249 w 2942249"/>
              <a:gd name="connsiteY10" fmla="*/ 1348378 h 2696756"/>
              <a:gd name="connsiteX11" fmla="*/ 2342598 w 2942249"/>
              <a:gd name="connsiteY11" fmla="*/ 2696756 h 2696756"/>
              <a:gd name="connsiteX12" fmla="*/ 0 w 2942249"/>
              <a:gd name="connsiteY12" fmla="*/ 2696756 h 2696756"/>
              <a:gd name="connsiteX13" fmla="*/ 69449 w 2942249"/>
              <a:gd name="connsiteY13" fmla="*/ 1360132 h 2696756"/>
              <a:gd name="connsiteX14" fmla="*/ 0 w 2942249"/>
              <a:gd name="connsiteY14" fmla="*/ 0 h 2696756"/>
              <a:gd name="connsiteX0" fmla="*/ 0 w 2942249"/>
              <a:gd name="connsiteY0" fmla="*/ 0 h 2696756"/>
              <a:gd name="connsiteX1" fmla="*/ 1777638 w 2942249"/>
              <a:gd name="connsiteY1" fmla="*/ 0 h 2696756"/>
              <a:gd name="connsiteX2" fmla="*/ 1777638 w 2942249"/>
              <a:gd name="connsiteY2" fmla="*/ 34378 h 2696756"/>
              <a:gd name="connsiteX3" fmla="*/ 61824 w 2942249"/>
              <a:gd name="connsiteY3" fmla="*/ 34378 h 2696756"/>
              <a:gd name="connsiteX4" fmla="*/ 57073 w 2942249"/>
              <a:gd name="connsiteY4" fmla="*/ 1348378 h 2696756"/>
              <a:gd name="connsiteX5" fmla="*/ 61824 w 2942249"/>
              <a:gd name="connsiteY5" fmla="*/ 2662378 h 2696756"/>
              <a:gd name="connsiteX6" fmla="*/ 2321462 w 2942249"/>
              <a:gd name="connsiteY6" fmla="*/ 2662378 h 2696756"/>
              <a:gd name="connsiteX7" fmla="*/ 2905824 w 2942249"/>
              <a:gd name="connsiteY7" fmla="*/ 1348378 h 2696756"/>
              <a:gd name="connsiteX8" fmla="*/ 2426475 w 2942249"/>
              <a:gd name="connsiteY8" fmla="*/ 270510 h 2696756"/>
              <a:gd name="connsiteX9" fmla="*/ 2462900 w 2942249"/>
              <a:gd name="connsiteY9" fmla="*/ 270510 h 2696756"/>
              <a:gd name="connsiteX10" fmla="*/ 2942249 w 2942249"/>
              <a:gd name="connsiteY10" fmla="*/ 1348378 h 2696756"/>
              <a:gd name="connsiteX11" fmla="*/ 2342598 w 2942249"/>
              <a:gd name="connsiteY11" fmla="*/ 2696756 h 2696756"/>
              <a:gd name="connsiteX12" fmla="*/ 0 w 2942249"/>
              <a:gd name="connsiteY12" fmla="*/ 2696756 h 2696756"/>
              <a:gd name="connsiteX13" fmla="*/ 10539 w 2942249"/>
              <a:gd name="connsiteY13" fmla="*/ 1354256 h 2696756"/>
              <a:gd name="connsiteX14" fmla="*/ 0 w 2942249"/>
              <a:gd name="connsiteY14" fmla="*/ 0 h 269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42249" h="2696756">
                <a:moveTo>
                  <a:pt x="0" y="0"/>
                </a:moveTo>
                <a:lnTo>
                  <a:pt x="1777638" y="0"/>
                </a:lnTo>
                <a:lnTo>
                  <a:pt x="1777638" y="34378"/>
                </a:lnTo>
                <a:lnTo>
                  <a:pt x="61824" y="34378"/>
                </a:lnTo>
                <a:cubicBezTo>
                  <a:pt x="60240" y="472378"/>
                  <a:pt x="58657" y="910378"/>
                  <a:pt x="57073" y="1348378"/>
                </a:cubicBezTo>
                <a:cubicBezTo>
                  <a:pt x="58657" y="1786378"/>
                  <a:pt x="60240" y="2224378"/>
                  <a:pt x="61824" y="2662378"/>
                </a:cubicBezTo>
                <a:lnTo>
                  <a:pt x="2321462" y="2662378"/>
                </a:lnTo>
                <a:lnTo>
                  <a:pt x="2905824" y="1348378"/>
                </a:lnTo>
                <a:lnTo>
                  <a:pt x="2426475" y="270510"/>
                </a:lnTo>
                <a:lnTo>
                  <a:pt x="2462900" y="270510"/>
                </a:lnTo>
                <a:lnTo>
                  <a:pt x="2942249" y="1348378"/>
                </a:lnTo>
                <a:lnTo>
                  <a:pt x="2342598" y="2696756"/>
                </a:lnTo>
                <a:lnTo>
                  <a:pt x="0" y="2696756"/>
                </a:lnTo>
                <a:lnTo>
                  <a:pt x="10539" y="1354256"/>
                </a:lnTo>
                <a:lnTo>
                  <a:pt x="0" y="0"/>
                </a:lnTo>
                <a:close/>
              </a:path>
            </a:pathLst>
          </a:cu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1600" dirty="0">
              <a:solidFill>
                <a:prstClr val="black"/>
              </a:solidFill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D18349E7-C4D2-4BA4-B0D8-4BA7CB557606}"/>
              </a:ext>
            </a:extLst>
          </p:cNvPr>
          <p:cNvSpPr/>
          <p:nvPr/>
        </p:nvSpPr>
        <p:spPr>
          <a:xfrm rot="5400000">
            <a:off x="3526239" y="3140340"/>
            <a:ext cx="263893" cy="138471"/>
          </a:xfrm>
          <a:prstGeom prst="triangle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44" name="원형: 비어 있음 71">
            <a:extLst>
              <a:ext uri="{FF2B5EF4-FFF2-40B4-BE49-F238E27FC236}">
                <a16:creationId xmlns:a16="http://schemas.microsoft.com/office/drawing/2014/main" id="{0074F886-4F7C-4275-8DD2-539D3ACBCA9D}"/>
              </a:ext>
            </a:extLst>
          </p:cNvPr>
          <p:cNvSpPr/>
          <p:nvPr/>
        </p:nvSpPr>
        <p:spPr>
          <a:xfrm>
            <a:off x="3958680" y="3265763"/>
            <a:ext cx="230183" cy="231678"/>
          </a:xfrm>
          <a:prstGeom prst="donut">
            <a:avLst>
              <a:gd name="adj" fmla="val 11673"/>
            </a:avLst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04BF71-F0E1-4784-84E7-98F7C0420D7B}"/>
              </a:ext>
            </a:extLst>
          </p:cNvPr>
          <p:cNvSpPr txBox="1"/>
          <p:nvPr/>
        </p:nvSpPr>
        <p:spPr>
          <a:xfrm>
            <a:off x="2407643" y="3403987"/>
            <a:ext cx="14771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>
                <a:latin typeface="나눔바른고딕"/>
              </a:rPr>
              <a:t>회원 </a:t>
            </a:r>
            <a:r>
              <a:rPr lang="en-US" altLang="ko-KR" sz="1600" b="1" dirty="0">
                <a:latin typeface="나눔바른고딕"/>
              </a:rPr>
              <a:t>CRUD</a:t>
            </a:r>
            <a:endParaRPr lang="ko-KR" altLang="en-US" sz="1000" dirty="0">
              <a:latin typeface="나눔바른고딕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FE75061-B8AC-45AE-9CC8-56A6D4230861}"/>
              </a:ext>
            </a:extLst>
          </p:cNvPr>
          <p:cNvGrpSpPr/>
          <p:nvPr/>
        </p:nvGrpSpPr>
        <p:grpSpPr>
          <a:xfrm>
            <a:off x="4500072" y="3110879"/>
            <a:ext cx="2160000" cy="2944901"/>
            <a:chOff x="4182131" y="2724366"/>
            <a:chExt cx="2942249" cy="2801223"/>
          </a:xfrm>
          <a:solidFill>
            <a:srgbClr val="FFAD46"/>
          </a:solidFill>
        </p:grpSpPr>
        <p:sp>
          <p:nvSpPr>
            <p:cNvPr id="47" name="자유형: 도형 23">
              <a:extLst>
                <a:ext uri="{FF2B5EF4-FFF2-40B4-BE49-F238E27FC236}">
                  <a16:creationId xmlns:a16="http://schemas.microsoft.com/office/drawing/2014/main" id="{7AF5E92F-C413-474E-A3B9-76A86A269A05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77D84D6B-4B24-448B-9A93-6A887C3ACC3E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9" name="원형: 비어 있음 25">
              <a:extLst>
                <a:ext uri="{FF2B5EF4-FFF2-40B4-BE49-F238E27FC236}">
                  <a16:creationId xmlns:a16="http://schemas.microsoft.com/office/drawing/2014/main" id="{701DCDE9-4E69-497C-9F3A-CA1CB3A0428E}"/>
                </a:ext>
              </a:extLst>
            </p:cNvPr>
            <p:cNvSpPr/>
            <p:nvPr/>
          </p:nvSpPr>
          <p:spPr>
            <a:xfrm>
              <a:off x="6463397" y="2871693"/>
              <a:ext cx="313546" cy="219159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12CA8A1-8DD8-4BEB-B4A7-B7C0454C8A3D}"/>
              </a:ext>
            </a:extLst>
          </p:cNvPr>
          <p:cNvGrpSpPr/>
          <p:nvPr/>
        </p:nvGrpSpPr>
        <p:grpSpPr>
          <a:xfrm>
            <a:off x="6716215" y="3110878"/>
            <a:ext cx="2160000" cy="2944901"/>
            <a:chOff x="4182131" y="2724366"/>
            <a:chExt cx="2942249" cy="2801223"/>
          </a:xfrm>
          <a:solidFill>
            <a:srgbClr val="FFAD46"/>
          </a:solidFill>
        </p:grpSpPr>
        <p:sp>
          <p:nvSpPr>
            <p:cNvPr id="52" name="자유형: 도형 28">
              <a:extLst>
                <a:ext uri="{FF2B5EF4-FFF2-40B4-BE49-F238E27FC236}">
                  <a16:creationId xmlns:a16="http://schemas.microsoft.com/office/drawing/2014/main" id="{30C6BB4F-FD41-47D0-8701-66D441687EF5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53" name="이등변 삼각형 52">
              <a:extLst>
                <a:ext uri="{FF2B5EF4-FFF2-40B4-BE49-F238E27FC236}">
                  <a16:creationId xmlns:a16="http://schemas.microsoft.com/office/drawing/2014/main" id="{245C84DE-657D-43E2-B75B-5742BF4FB8BA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54" name="원형: 비어 있음 30">
              <a:extLst>
                <a:ext uri="{FF2B5EF4-FFF2-40B4-BE49-F238E27FC236}">
                  <a16:creationId xmlns:a16="http://schemas.microsoft.com/office/drawing/2014/main" id="{4216EC84-4B2C-40BF-B851-903E2EDEEFB6}"/>
                </a:ext>
              </a:extLst>
            </p:cNvPr>
            <p:cNvSpPr/>
            <p:nvPr/>
          </p:nvSpPr>
          <p:spPr>
            <a:xfrm>
              <a:off x="6463398" y="2871694"/>
              <a:ext cx="327494" cy="219159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187121B-A010-4E45-A48E-E1F1C30E689A}"/>
              </a:ext>
            </a:extLst>
          </p:cNvPr>
          <p:cNvGrpSpPr/>
          <p:nvPr/>
        </p:nvGrpSpPr>
        <p:grpSpPr>
          <a:xfrm>
            <a:off x="8932359" y="3110877"/>
            <a:ext cx="2160000" cy="2944901"/>
            <a:chOff x="4182131" y="2724366"/>
            <a:chExt cx="2942249" cy="2801223"/>
          </a:xfrm>
          <a:solidFill>
            <a:srgbClr val="FFAD46"/>
          </a:solidFill>
        </p:grpSpPr>
        <p:sp>
          <p:nvSpPr>
            <p:cNvPr id="57" name="자유형: 도형 33">
              <a:extLst>
                <a:ext uri="{FF2B5EF4-FFF2-40B4-BE49-F238E27FC236}">
                  <a16:creationId xmlns:a16="http://schemas.microsoft.com/office/drawing/2014/main" id="{B728DF07-A7A7-4B76-8B46-734BC4659153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58" name="이등변 삼각형 57">
              <a:extLst>
                <a:ext uri="{FF2B5EF4-FFF2-40B4-BE49-F238E27FC236}">
                  <a16:creationId xmlns:a16="http://schemas.microsoft.com/office/drawing/2014/main" id="{48764B67-EBD7-4C88-A462-6E3703782C3F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59" name="원형: 비어 있음 35">
              <a:extLst>
                <a:ext uri="{FF2B5EF4-FFF2-40B4-BE49-F238E27FC236}">
                  <a16:creationId xmlns:a16="http://schemas.microsoft.com/office/drawing/2014/main" id="{041464BE-4C71-4638-ADE2-F71204482DA2}"/>
                </a:ext>
              </a:extLst>
            </p:cNvPr>
            <p:cNvSpPr/>
            <p:nvPr/>
          </p:nvSpPr>
          <p:spPr>
            <a:xfrm>
              <a:off x="6463398" y="2871695"/>
              <a:ext cx="313840" cy="219159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B548E247-16B2-40A6-ACA2-E7F5EA1C8A06}"/>
              </a:ext>
            </a:extLst>
          </p:cNvPr>
          <p:cNvSpPr txBox="1"/>
          <p:nvPr/>
        </p:nvSpPr>
        <p:spPr>
          <a:xfrm>
            <a:off x="2683485" y="2752419"/>
            <a:ext cx="94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김연지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D961904-77A1-4BF7-A451-45A41AF77828}"/>
              </a:ext>
            </a:extLst>
          </p:cNvPr>
          <p:cNvSpPr txBox="1"/>
          <p:nvPr/>
        </p:nvSpPr>
        <p:spPr>
          <a:xfrm>
            <a:off x="4807562" y="2752419"/>
            <a:ext cx="94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김예솔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7008241-FE8C-4C77-A173-E64B8FB17BC6}"/>
              </a:ext>
            </a:extLst>
          </p:cNvPr>
          <p:cNvSpPr txBox="1"/>
          <p:nvPr/>
        </p:nvSpPr>
        <p:spPr>
          <a:xfrm>
            <a:off x="6999594" y="2752419"/>
            <a:ext cx="94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김연섭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179FC2-ECE0-4A2B-951E-DB9895765AB0}"/>
              </a:ext>
            </a:extLst>
          </p:cNvPr>
          <p:cNvSpPr txBox="1"/>
          <p:nvPr/>
        </p:nvSpPr>
        <p:spPr>
          <a:xfrm>
            <a:off x="9203973" y="2752419"/>
            <a:ext cx="94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안정민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4444650-82DB-4209-A1CD-53AFF6F685A4}"/>
              </a:ext>
            </a:extLst>
          </p:cNvPr>
          <p:cNvSpPr txBox="1"/>
          <p:nvPr/>
        </p:nvSpPr>
        <p:spPr>
          <a:xfrm>
            <a:off x="4752863" y="3407226"/>
            <a:ext cx="1477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>
                <a:latin typeface="나눔바른고딕"/>
              </a:rPr>
              <a:t>회원 </a:t>
            </a:r>
            <a:r>
              <a:rPr lang="ko-KR" altLang="en-US" sz="1600" b="1" dirty="0" err="1">
                <a:latin typeface="나눔바른고딕"/>
              </a:rPr>
              <a:t>진료톡</a:t>
            </a:r>
            <a:r>
              <a:rPr lang="ko-KR" altLang="en-US" sz="1600" b="1" dirty="0">
                <a:latin typeface="나눔바른고딕"/>
              </a:rPr>
              <a:t> </a:t>
            </a:r>
            <a:r>
              <a:rPr lang="en-US" altLang="ko-KR" sz="1600" b="1" dirty="0">
                <a:latin typeface="나눔바른고딕"/>
              </a:rPr>
              <a:t>CRUD</a:t>
            </a:r>
            <a:endParaRPr lang="ko-KR" altLang="en-US" sz="1000" dirty="0">
              <a:latin typeface="나눔바른고딕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4E989D7-8F17-46E5-B77E-61A0DCF216D3}"/>
              </a:ext>
            </a:extLst>
          </p:cNvPr>
          <p:cNvSpPr txBox="1"/>
          <p:nvPr/>
        </p:nvSpPr>
        <p:spPr>
          <a:xfrm>
            <a:off x="6969006" y="3407226"/>
            <a:ext cx="1477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>
                <a:latin typeface="나눔바른고딕"/>
              </a:rPr>
              <a:t>회원 </a:t>
            </a:r>
            <a:r>
              <a:rPr lang="ko-KR" altLang="en-US" sz="1600" b="1" dirty="0" err="1">
                <a:latin typeface="나눔바른고딕"/>
              </a:rPr>
              <a:t>자유톡</a:t>
            </a:r>
            <a:r>
              <a:rPr lang="ko-KR" altLang="en-US" sz="1600" b="1" dirty="0">
                <a:latin typeface="나눔바른고딕"/>
              </a:rPr>
              <a:t> </a:t>
            </a:r>
            <a:r>
              <a:rPr lang="en-US" altLang="ko-KR" sz="1600" b="1" dirty="0">
                <a:latin typeface="나눔바른고딕"/>
              </a:rPr>
              <a:t>CRUD</a:t>
            </a:r>
            <a:endParaRPr lang="ko-KR" altLang="en-US" sz="1000" dirty="0">
              <a:latin typeface="나눔바른고딕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3ED0A39-2D4F-4D15-AB9D-AF458F21F2B0}"/>
              </a:ext>
            </a:extLst>
          </p:cNvPr>
          <p:cNvSpPr txBox="1"/>
          <p:nvPr/>
        </p:nvSpPr>
        <p:spPr>
          <a:xfrm>
            <a:off x="9152221" y="3407226"/>
            <a:ext cx="1477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>
                <a:latin typeface="나눔바른고딕"/>
              </a:rPr>
              <a:t>비회원 </a:t>
            </a:r>
            <a:r>
              <a:rPr lang="ko-KR" altLang="en-US" sz="1600" b="1" dirty="0" err="1">
                <a:latin typeface="나눔바른고딕"/>
              </a:rPr>
              <a:t>자유톡</a:t>
            </a:r>
            <a:r>
              <a:rPr lang="ko-KR" altLang="en-US" sz="1600" b="1" dirty="0">
                <a:latin typeface="나눔바른고딕"/>
              </a:rPr>
              <a:t> </a:t>
            </a:r>
            <a:r>
              <a:rPr lang="en-US" altLang="ko-KR" sz="1600" b="1" dirty="0">
                <a:latin typeface="나눔바른고딕"/>
              </a:rPr>
              <a:t>CRUD</a:t>
            </a:r>
            <a:endParaRPr lang="ko-KR" altLang="en-US" sz="1000" dirty="0">
              <a:latin typeface="나눔바른고딕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9D6D984-EEB5-4915-86B5-C9080824A052}"/>
              </a:ext>
            </a:extLst>
          </p:cNvPr>
          <p:cNvSpPr txBox="1"/>
          <p:nvPr/>
        </p:nvSpPr>
        <p:spPr>
          <a:xfrm>
            <a:off x="2436996" y="3762557"/>
            <a:ext cx="180139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 err="1">
                <a:latin typeface="나눔바른고딕"/>
              </a:rPr>
              <a:t>메인페이지</a:t>
            </a:r>
            <a:endParaRPr lang="en-US" altLang="ko-KR" sz="1200" dirty="0">
              <a:latin typeface="나눔바른고딕"/>
            </a:endParaRPr>
          </a:p>
          <a:p>
            <a:pPr>
              <a:defRPr/>
            </a:pPr>
            <a:r>
              <a:rPr lang="ko-KR" altLang="en-US" sz="1200" dirty="0">
                <a:latin typeface="나눔바른고딕"/>
              </a:rPr>
              <a:t>   </a:t>
            </a:r>
            <a:r>
              <a:rPr lang="en-US" altLang="ko-KR" sz="1200" dirty="0">
                <a:latin typeface="나눔바른고딕"/>
              </a:rPr>
              <a:t>- </a:t>
            </a:r>
            <a:r>
              <a:rPr lang="ko-KR" altLang="en-US" sz="1200" dirty="0">
                <a:latin typeface="나눔바른고딕"/>
              </a:rPr>
              <a:t>최신 게시물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이메일 로그인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이메일 회원가입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비밀번호 찾기</a:t>
            </a:r>
            <a:r>
              <a:rPr lang="en-US" altLang="ko-KR" sz="1200" dirty="0">
                <a:latin typeface="나눔바른고딕"/>
              </a:rPr>
              <a:t>&amp;</a:t>
            </a:r>
            <a:r>
              <a:rPr lang="ko-KR" altLang="en-US" sz="1200" dirty="0">
                <a:latin typeface="나눔바른고딕"/>
              </a:rPr>
              <a:t>변경</a:t>
            </a:r>
            <a:endParaRPr lang="en-US" altLang="ko-KR" sz="1200" dirty="0">
              <a:latin typeface="나눔바른고딕"/>
            </a:endParaRPr>
          </a:p>
          <a:p>
            <a:pPr>
              <a:defRPr/>
            </a:pPr>
            <a:r>
              <a:rPr lang="ko-KR" altLang="en-US" sz="1200" dirty="0">
                <a:latin typeface="나눔바른고딕"/>
              </a:rPr>
              <a:t>   </a:t>
            </a:r>
            <a:r>
              <a:rPr lang="en-US" altLang="ko-KR" sz="1200" dirty="0">
                <a:latin typeface="나눔바른고딕"/>
              </a:rPr>
              <a:t>- </a:t>
            </a:r>
            <a:r>
              <a:rPr lang="ko-KR" altLang="en-US" sz="1200" dirty="0">
                <a:latin typeface="나눔바른고딕"/>
              </a:rPr>
              <a:t>이메일 인증번호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이메일 인증링크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마이페이지 </a:t>
            </a:r>
            <a:endParaRPr lang="en-US" altLang="ko-KR" sz="1200" dirty="0">
              <a:latin typeface="나눔바른고딕"/>
            </a:endParaRPr>
          </a:p>
          <a:p>
            <a:pPr>
              <a:defRPr/>
            </a:pPr>
            <a:r>
              <a:rPr lang="en-US" altLang="ko-KR" sz="1200" dirty="0">
                <a:latin typeface="나눔바른고딕"/>
              </a:rPr>
              <a:t>   - </a:t>
            </a:r>
            <a:r>
              <a:rPr lang="ko-KR" altLang="en-US" sz="1200" dirty="0">
                <a:latin typeface="나눔바른고딕"/>
              </a:rPr>
              <a:t>회원정보 수정</a:t>
            </a:r>
            <a:endParaRPr lang="en-US" altLang="ko-KR" sz="1200" dirty="0">
              <a:latin typeface="나눔바른고딕"/>
            </a:endParaRPr>
          </a:p>
          <a:p>
            <a:pPr>
              <a:defRPr/>
            </a:pPr>
            <a:r>
              <a:rPr lang="en-US" altLang="ko-KR" sz="1200" dirty="0">
                <a:latin typeface="나눔바른고딕"/>
              </a:rPr>
              <a:t>   - </a:t>
            </a:r>
            <a:r>
              <a:rPr lang="ko-KR" altLang="en-US" sz="1200" dirty="0">
                <a:latin typeface="나눔바른고딕"/>
              </a:rPr>
              <a:t>회원 탈퇴 </a:t>
            </a:r>
            <a:endParaRPr lang="en-US" altLang="ko-KR" sz="1200" dirty="0">
              <a:latin typeface="나눔바른고딕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403AECB-E9ED-4C7F-82E0-E5DAB1114933}"/>
              </a:ext>
            </a:extLst>
          </p:cNvPr>
          <p:cNvSpPr txBox="1"/>
          <p:nvPr/>
        </p:nvSpPr>
        <p:spPr>
          <a:xfrm>
            <a:off x="4968623" y="4026646"/>
            <a:ext cx="1477103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회원전용 게시판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회원전용 댓글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첨부파일 업로드</a:t>
            </a:r>
            <a:endParaRPr lang="en-US" altLang="ko-KR" sz="1200" dirty="0">
              <a:latin typeface="나눔바른고딕"/>
            </a:endParaRPr>
          </a:p>
          <a:p>
            <a:pPr>
              <a:defRPr/>
            </a:pPr>
            <a:r>
              <a:rPr lang="en-US" altLang="ko-KR" sz="1200" dirty="0">
                <a:latin typeface="나눔바른고딕"/>
              </a:rPr>
              <a:t>  - </a:t>
            </a:r>
            <a:r>
              <a:rPr lang="ko-KR" altLang="en-US" sz="1200" dirty="0">
                <a:latin typeface="나눔바른고딕"/>
              </a:rPr>
              <a:t>증빙자료 첨부</a:t>
            </a:r>
            <a:r>
              <a:rPr lang="en-US" altLang="ko-KR" sz="1200" dirty="0">
                <a:latin typeface="나눔바른고딕"/>
              </a:rPr>
              <a:t>1</a:t>
            </a:r>
            <a:br>
              <a:rPr lang="en-US" altLang="ko-KR" sz="1200" dirty="0">
                <a:latin typeface="나눔바른고딕"/>
              </a:rPr>
            </a:br>
            <a:r>
              <a:rPr lang="en-US" altLang="ko-KR" sz="1200" dirty="0">
                <a:latin typeface="나눔바른고딕"/>
              </a:rPr>
              <a:t>  - </a:t>
            </a:r>
            <a:r>
              <a:rPr lang="ko-KR" altLang="en-US" sz="1200" dirty="0">
                <a:latin typeface="나눔바른고딕"/>
              </a:rPr>
              <a:t>첨부파일</a:t>
            </a:r>
            <a:r>
              <a:rPr lang="en-US" altLang="ko-KR" sz="1200" dirty="0">
                <a:latin typeface="나눔바른고딕"/>
              </a:rPr>
              <a:t>2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게시판 검색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ko-KR" altLang="en-US" sz="800" dirty="0">
              <a:latin typeface="나눔바른고딕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3DFCF53-BE32-4AE1-BB8C-F4A66690E755}"/>
              </a:ext>
            </a:extLst>
          </p:cNvPr>
          <p:cNvSpPr txBox="1"/>
          <p:nvPr/>
        </p:nvSpPr>
        <p:spPr>
          <a:xfrm>
            <a:off x="7184982" y="4098815"/>
            <a:ext cx="147710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회원 게시판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회원 댓글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첨부파일 업로드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구글 로그인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구글 회원가입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게시판 검색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 err="1">
                <a:latin typeface="나눔바른고딕"/>
              </a:rPr>
              <a:t>메인페이지</a:t>
            </a:r>
            <a:r>
              <a:rPr lang="ko-KR" altLang="en-US" sz="1200" dirty="0">
                <a:latin typeface="나눔바른고딕"/>
              </a:rPr>
              <a:t> 검색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아이디 기억하기</a:t>
            </a:r>
            <a:endParaRPr lang="ko-KR" altLang="en-US" sz="800" dirty="0">
              <a:latin typeface="나눔바른고딕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33E21C7-56C7-4129-90CE-4F0C61B12841}"/>
              </a:ext>
            </a:extLst>
          </p:cNvPr>
          <p:cNvSpPr txBox="1"/>
          <p:nvPr/>
        </p:nvSpPr>
        <p:spPr>
          <a:xfrm>
            <a:off x="9472907" y="4152779"/>
            <a:ext cx="147710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비회원 게시판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비회원 댓글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첨부파일 업로드</a:t>
            </a:r>
            <a:endParaRPr lang="en-US" altLang="ko-KR" sz="1200" dirty="0">
              <a:latin typeface="나눔바른고딕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latin typeface="나눔바른고딕"/>
              </a:rPr>
              <a:t>더미 데이터</a:t>
            </a:r>
            <a:endParaRPr lang="en-US" altLang="ko-KR" sz="1200" dirty="0">
              <a:latin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1798640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C202482-F502-4FC3-B60F-AB6B0DFAB5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813" y="2107149"/>
            <a:ext cx="1219048" cy="121904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3B7E16E-C309-45C9-AB54-BD5449A7C1C6}"/>
              </a:ext>
            </a:extLst>
          </p:cNvPr>
          <p:cNvSpPr txBox="1"/>
          <p:nvPr/>
        </p:nvSpPr>
        <p:spPr>
          <a:xfrm>
            <a:off x="3569773" y="3494925"/>
            <a:ext cx="5700226" cy="2478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kumimoji="0" lang="ko-KR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김연지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3600" b="1" dirty="0">
                <a:solidFill>
                  <a:srgbClr val="FF9E27"/>
                </a:solidFill>
                <a:latin typeface="나눔바른고딕"/>
              </a:rPr>
              <a:t>회원 </a:t>
            </a:r>
            <a:r>
              <a:rPr lang="en-US" altLang="ko-KR" sz="3600" b="1" dirty="0">
                <a:solidFill>
                  <a:srgbClr val="FF9E27"/>
                </a:solidFill>
                <a:latin typeface="나눔바른고딕"/>
              </a:rPr>
              <a:t>CRUD</a:t>
            </a:r>
            <a:endParaRPr lang="ko-KR" altLang="en-US" dirty="0">
              <a:solidFill>
                <a:srgbClr val="FF9E27"/>
              </a:solidFill>
              <a:latin typeface="나눔바른고딕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solidFill>
                  <a:srgbClr val="FF9E27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F9E27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516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E5C3825-7AA1-472E-8238-41A2B7EBBE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46331"/>
            <a:ext cx="482350" cy="4823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A5D9B9F-16C6-41E0-A817-E9C1149E0A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99315" y="2316293"/>
            <a:ext cx="5888247" cy="36195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BCBE5AF-B29B-4600-94D5-FCA598E275E7}"/>
              </a:ext>
            </a:extLst>
          </p:cNvPr>
          <p:cNvSpPr txBox="1"/>
          <p:nvPr/>
        </p:nvSpPr>
        <p:spPr>
          <a:xfrm>
            <a:off x="3390153" y="1714886"/>
            <a:ext cx="312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웹 표준 화면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71F0D8-1813-4797-BF16-E8D2FCD3277C}"/>
              </a:ext>
            </a:extLst>
          </p:cNvPr>
          <p:cNvSpPr txBox="1"/>
          <p:nvPr/>
        </p:nvSpPr>
        <p:spPr>
          <a:xfrm>
            <a:off x="8085094" y="1654154"/>
            <a:ext cx="312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모바일 화면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2E5493-6841-483C-A2C8-55A33528CDB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71431" y="2294744"/>
            <a:ext cx="2336285" cy="373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53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E5C3825-7AA1-472E-8238-41A2B7EBBE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46331"/>
            <a:ext cx="482350" cy="4823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F8B55C4-5607-475E-A4E7-AE925A2A03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09780" y="1980433"/>
            <a:ext cx="3395122" cy="194067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7557F67-E8AC-4B89-A493-7191C486F4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62883" y="2327058"/>
            <a:ext cx="3516793" cy="124742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FF4E33F-6B88-4202-AF9E-5EDCBDE6A5D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09781" y="4195269"/>
            <a:ext cx="3395122" cy="190696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FC9D2D3-6023-40A7-B631-A161550B238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74181" y="4557948"/>
            <a:ext cx="3516793" cy="1195743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B6537A9-245A-423B-B466-8EBDE3E22D02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5804902" y="2950772"/>
            <a:ext cx="1057981" cy="1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70FCCE9-3D77-4C34-8354-083CF319648F}"/>
              </a:ext>
            </a:extLst>
          </p:cNvPr>
          <p:cNvCxnSpPr>
            <a:cxnSpLocks/>
          </p:cNvCxnSpPr>
          <p:nvPr/>
        </p:nvCxnSpPr>
        <p:spPr>
          <a:xfrm flipV="1">
            <a:off x="5816200" y="5165607"/>
            <a:ext cx="1057981" cy="1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9C77752-543D-4CAD-8028-884D830976A3}"/>
              </a:ext>
            </a:extLst>
          </p:cNvPr>
          <p:cNvSpPr txBox="1"/>
          <p:nvPr/>
        </p:nvSpPr>
        <p:spPr>
          <a:xfrm>
            <a:off x="563777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424EA2E-4E24-42B5-ABED-0F3EB161E580}"/>
              </a:ext>
            </a:extLst>
          </p:cNvPr>
          <p:cNvSpPr txBox="1"/>
          <p:nvPr/>
        </p:nvSpPr>
        <p:spPr>
          <a:xfrm>
            <a:off x="1881149" y="1851393"/>
            <a:ext cx="482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①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842EAD-5A30-477C-B5F0-B990F980095A}"/>
              </a:ext>
            </a:extLst>
          </p:cNvPr>
          <p:cNvSpPr txBox="1"/>
          <p:nvPr/>
        </p:nvSpPr>
        <p:spPr>
          <a:xfrm>
            <a:off x="1881149" y="4078288"/>
            <a:ext cx="482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②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C2E837F-C9C9-47B1-8E6F-5541FBB182BB}"/>
              </a:ext>
            </a:extLst>
          </p:cNvPr>
          <p:cNvSpPr txBox="1"/>
          <p:nvPr/>
        </p:nvSpPr>
        <p:spPr>
          <a:xfrm>
            <a:off x="3192988" y="1238495"/>
            <a:ext cx="7233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G</a:t>
            </a:r>
            <a:r>
              <a:rPr lang="en-US" altLang="ko-KR" sz="2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mail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en-US" altLang="ko-KR" sz="2400" b="1" dirty="0"/>
              <a:t>SMTP</a:t>
            </a:r>
            <a:r>
              <a:rPr lang="ko-KR" altLang="en-US" sz="2000" b="1" dirty="0"/>
              <a:t>와</a:t>
            </a:r>
            <a:r>
              <a:rPr lang="ko-KR" altLang="en-US" sz="2000" dirty="0"/>
              <a:t> </a:t>
            </a:r>
            <a:r>
              <a:rPr lang="ko-KR" altLang="en-US" sz="2400" b="1" dirty="0">
                <a:solidFill>
                  <a:prstClr val="black"/>
                </a:solidFill>
              </a:rPr>
              <a:t>라이브러리</a:t>
            </a:r>
            <a:r>
              <a:rPr lang="ko-KR" altLang="en-US" sz="2000" b="1" dirty="0">
                <a:solidFill>
                  <a:prstClr val="black"/>
                </a:solidFill>
              </a:rPr>
              <a:t>를 사용한 </a:t>
            </a:r>
            <a:r>
              <a:rPr lang="ko-KR" altLang="en-US" sz="2400" b="1" dirty="0">
                <a:solidFill>
                  <a:prstClr val="black"/>
                </a:solidFill>
              </a:rPr>
              <a:t>이메일 전송 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35301140-E63B-4205-8405-8E8B2D883D4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77640" b="16267"/>
          <a:stretch/>
        </p:blipFill>
        <p:spPr>
          <a:xfrm>
            <a:off x="5927268" y="1914352"/>
            <a:ext cx="1111307" cy="197708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665515CC-C2EC-40F5-AB6D-EC303E08A64D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b="93285"/>
          <a:stretch/>
        </p:blipFill>
        <p:spPr>
          <a:xfrm>
            <a:off x="5927268" y="1667542"/>
            <a:ext cx="1111307" cy="21788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B19095F4-B7C7-4CA6-BD84-C042E51D04B1}"/>
              </a:ext>
            </a:extLst>
          </p:cNvPr>
          <p:cNvSpPr txBox="1"/>
          <p:nvPr/>
        </p:nvSpPr>
        <p:spPr>
          <a:xfrm>
            <a:off x="6471273" y="6167662"/>
            <a:ext cx="5175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1400" b="1" dirty="0"/>
              <a:t>SMTP :</a:t>
            </a:r>
            <a:r>
              <a:rPr lang="ko-KR" altLang="en-US" sz="1400" dirty="0"/>
              <a:t> 인터넷에서 이메일을 보내기 위해 이용되는 프로토콜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0E3DF2EC-9FE4-407B-88DC-01743E95B7C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778" b="89778" l="6222" r="92889">
                        <a14:foregroundMark x1="16889" y1="21333" x2="71111" y2="26222"/>
                        <a14:foregroundMark x1="16889" y1="19556" x2="26667" y2="20444"/>
                        <a14:foregroundMark x1="68000" y1="20889" x2="84889" y2="19111"/>
                        <a14:foregroundMark x1="84889" y1="16444" x2="90667" y2="17333"/>
                        <a14:foregroundMark x1="91556" y1="24000" x2="86222" y2="62222"/>
                        <a14:foregroundMark x1="93333" y1="36000" x2="88000" y2="68444"/>
                        <a14:foregroundMark x1="88000" y1="68444" x2="88889" y2="77333"/>
                        <a14:foregroundMark x1="12000" y1="17778" x2="20889" y2="18667"/>
                        <a14:foregroundMark x1="10667" y1="18222" x2="15111" y2="16889"/>
                        <a14:foregroundMark x1="9333" y1="19556" x2="8000" y2="41778"/>
                        <a14:foregroundMark x1="8000" y1="41778" x2="8444" y2="42222"/>
                        <a14:foregroundMark x1="9333" y1="26222" x2="9333" y2="64889"/>
                        <a14:foregroundMark x1="6222" y1="20444" x2="10667" y2="76889"/>
                        <a14:foregroundMark x1="11111" y1="16889" x2="12889" y2="16000"/>
                        <a14:foregroundMark x1="20444" y1="28889" x2="28000" y2="42667"/>
                        <a14:foregroundMark x1="10222" y1="16000" x2="14667" y2="16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133" y="1279376"/>
            <a:ext cx="397855" cy="3978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CB0E2B1-84B8-4DC6-AAB5-B0A43639FF29}"/>
              </a:ext>
            </a:extLst>
          </p:cNvPr>
          <p:cNvSpPr txBox="1"/>
          <p:nvPr/>
        </p:nvSpPr>
        <p:spPr>
          <a:xfrm>
            <a:off x="7893044" y="1910955"/>
            <a:ext cx="145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인증번호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037FEA9-4DE1-44A4-991A-5AB2AA35F240}"/>
              </a:ext>
            </a:extLst>
          </p:cNvPr>
          <p:cNvSpPr txBox="1"/>
          <p:nvPr/>
        </p:nvSpPr>
        <p:spPr>
          <a:xfrm>
            <a:off x="7893044" y="4134368"/>
            <a:ext cx="145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인증링크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2F31D5D-1BB7-410C-893C-EB6883434E02}"/>
              </a:ext>
            </a:extLst>
          </p:cNvPr>
          <p:cNvSpPr txBox="1"/>
          <p:nvPr/>
        </p:nvSpPr>
        <p:spPr>
          <a:xfrm>
            <a:off x="8715202" y="5220643"/>
            <a:ext cx="2931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SHA-256 </a:t>
            </a:r>
            <a:r>
              <a:rPr lang="ko-KR" altLang="en-US" sz="1400" dirty="0">
                <a:solidFill>
                  <a:srgbClr val="FF0000"/>
                </a:solidFill>
              </a:rPr>
              <a:t>해시 함수 사용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BD04A16-66F6-4538-A866-C1EEACCFA5F9}"/>
              </a:ext>
            </a:extLst>
          </p:cNvPr>
          <p:cNvSpPr txBox="1"/>
          <p:nvPr/>
        </p:nvSpPr>
        <p:spPr>
          <a:xfrm>
            <a:off x="1350370" y="7045432"/>
            <a:ext cx="93791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해시 함수는 </a:t>
            </a:r>
            <a:r>
              <a:rPr lang="ko-KR" altLang="en-US" dirty="0" err="1"/>
              <a:t>임이의</a:t>
            </a:r>
            <a:r>
              <a:rPr lang="ko-KR" altLang="en-US" dirty="0"/>
              <a:t> 길이를 갖는 메시지를 </a:t>
            </a:r>
            <a:r>
              <a:rPr lang="ko-KR" altLang="en-US" dirty="0" err="1"/>
              <a:t>입력받아</a:t>
            </a:r>
            <a:r>
              <a:rPr lang="ko-KR" altLang="en-US" dirty="0"/>
              <a:t> 고정된 길이의 </a:t>
            </a:r>
            <a:r>
              <a:rPr lang="ko-KR" altLang="en-US" dirty="0" err="1"/>
              <a:t>해시값을</a:t>
            </a:r>
            <a:r>
              <a:rPr lang="ko-KR" altLang="en-US" dirty="0"/>
              <a:t> 출력하는 함수입니다</a:t>
            </a:r>
            <a:r>
              <a:rPr lang="en-US" altLang="ko-KR" dirty="0"/>
              <a:t>. </a:t>
            </a:r>
            <a:r>
              <a:rPr lang="ko-KR" altLang="en-US" dirty="0"/>
              <a:t>암호 알고리즘에는 키가 사용되지만</a:t>
            </a:r>
            <a:r>
              <a:rPr lang="en-US" altLang="ko-KR" dirty="0"/>
              <a:t>, </a:t>
            </a:r>
            <a:r>
              <a:rPr lang="ko-KR" altLang="en-US" dirty="0"/>
              <a:t>해시 함수는 키를 사용하지 않으므로 같은 입력에 대해서는 항상 같은 출력이 나오게 됩니다</a:t>
            </a:r>
            <a:r>
              <a:rPr lang="en-US" altLang="ko-KR" dirty="0"/>
              <a:t>. </a:t>
            </a:r>
            <a:r>
              <a:rPr lang="ko-KR" altLang="en-US" dirty="0"/>
              <a:t>이러한 해시함수를 사용하는 목적은 메시지의 오류나 변조를 탐지할 수 있는 무결성을 제공하기 위해 사용됩니다</a:t>
            </a:r>
            <a:r>
              <a:rPr lang="en-US" altLang="ko-KR" dirty="0"/>
              <a:t>.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867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E5C3825-7AA1-472E-8238-41A2B7EBBE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942" y="1392259"/>
            <a:ext cx="482350" cy="4823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892ECF4-E226-4AEC-8B05-EAAD53E14F3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89238" y="3906345"/>
            <a:ext cx="2526905" cy="244521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7432F6-6B9D-4F2D-82BA-D21469DC7EB4}"/>
              </a:ext>
            </a:extLst>
          </p:cNvPr>
          <p:cNvSpPr txBox="1"/>
          <p:nvPr/>
        </p:nvSpPr>
        <p:spPr>
          <a:xfrm>
            <a:off x="1855097" y="3629346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이메일 회원가입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7EB76B-58C6-4B1E-BD52-4B0817A2B961}"/>
              </a:ext>
            </a:extLst>
          </p:cNvPr>
          <p:cNvSpPr txBox="1"/>
          <p:nvPr/>
        </p:nvSpPr>
        <p:spPr>
          <a:xfrm>
            <a:off x="9885357" y="3551775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회원정보입력 </a:t>
            </a:r>
            <a:r>
              <a:rPr lang="en-US" altLang="ko-KR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DAO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4A2CBF-CC2B-4ECC-B7CB-3856BA81CF7F}"/>
              </a:ext>
            </a:extLst>
          </p:cNvPr>
          <p:cNvSpPr txBox="1"/>
          <p:nvPr/>
        </p:nvSpPr>
        <p:spPr>
          <a:xfrm>
            <a:off x="5281552" y="1095757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회원가입</a:t>
            </a:r>
            <a:r>
              <a:rPr lang="en-US" altLang="ko-KR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Controller.java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646BAFE-011F-4C71-8DCC-FE49C3A1EE5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-707" r="-1"/>
          <a:stretch/>
        </p:blipFill>
        <p:spPr>
          <a:xfrm>
            <a:off x="4450284" y="4837950"/>
            <a:ext cx="2395286" cy="150868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E926D7C-B2EB-4694-98A9-E9DB41B20173}"/>
              </a:ext>
            </a:extLst>
          </p:cNvPr>
          <p:cNvSpPr txBox="1"/>
          <p:nvPr/>
        </p:nvSpPr>
        <p:spPr>
          <a:xfrm>
            <a:off x="4432197" y="4568684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회원가입성공여부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19649D-305D-45FF-BD3D-87BA32395F07}"/>
              </a:ext>
            </a:extLst>
          </p:cNvPr>
          <p:cNvSpPr txBox="1"/>
          <p:nvPr/>
        </p:nvSpPr>
        <p:spPr>
          <a:xfrm>
            <a:off x="8947075" y="1124992"/>
            <a:ext cx="2419998" cy="461665"/>
          </a:xfrm>
          <a:prstGeom prst="rect">
            <a:avLst/>
          </a:prstGeom>
          <a:noFill/>
          <a:ln cap="rnd" cmpd="dbl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회원가입</a:t>
            </a:r>
            <a:r>
              <a:rPr lang="en-US" altLang="ko-KR" sz="2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MVC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2F6FC2-4E5E-4907-BCEE-3B34CB0F00C5}"/>
              </a:ext>
            </a:extLst>
          </p:cNvPr>
          <p:cNvSpPr txBox="1"/>
          <p:nvPr/>
        </p:nvSpPr>
        <p:spPr>
          <a:xfrm>
            <a:off x="2133894" y="1948588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사용자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361074A7-214B-4071-BFEE-6ABDDEC3943A}"/>
              </a:ext>
            </a:extLst>
          </p:cNvPr>
          <p:cNvCxnSpPr>
            <a:cxnSpLocks/>
          </p:cNvCxnSpPr>
          <p:nvPr/>
        </p:nvCxnSpPr>
        <p:spPr>
          <a:xfrm flipV="1">
            <a:off x="2571473" y="2458387"/>
            <a:ext cx="0" cy="102605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4859F1C9-4F88-4217-AF52-16C78C852A84}"/>
              </a:ext>
            </a:extLst>
          </p:cNvPr>
          <p:cNvCxnSpPr>
            <a:cxnSpLocks/>
          </p:cNvCxnSpPr>
          <p:nvPr/>
        </p:nvCxnSpPr>
        <p:spPr>
          <a:xfrm>
            <a:off x="3238236" y="1769663"/>
            <a:ext cx="119396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2110D5B-D291-4593-BEF6-DAB862CF39F1}"/>
              </a:ext>
            </a:extLst>
          </p:cNvPr>
          <p:cNvSpPr txBox="1"/>
          <p:nvPr/>
        </p:nvSpPr>
        <p:spPr>
          <a:xfrm>
            <a:off x="2571473" y="2767735"/>
            <a:ext cx="400110" cy="5645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응답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2A5FCDE-1F8A-4984-8206-F63483273F8C}"/>
              </a:ext>
            </a:extLst>
          </p:cNvPr>
          <p:cNvSpPr txBox="1"/>
          <p:nvPr/>
        </p:nvSpPr>
        <p:spPr>
          <a:xfrm>
            <a:off x="3395642" y="1422156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요청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54C5281-72BB-45DD-BE5B-1CA24EEF045A}"/>
              </a:ext>
            </a:extLst>
          </p:cNvPr>
          <p:cNvSpPr/>
          <p:nvPr/>
        </p:nvSpPr>
        <p:spPr>
          <a:xfrm>
            <a:off x="11409567" y="7897946"/>
            <a:ext cx="1771411" cy="2053593"/>
          </a:xfrm>
          <a:prstGeom prst="rect">
            <a:avLst/>
          </a:prstGeom>
          <a:solidFill>
            <a:srgbClr val="E1E2E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954ED2-EC25-4E2A-8528-016AFF8CE4F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30914" y="1433883"/>
            <a:ext cx="3545444" cy="2653468"/>
          </a:xfrm>
          <a:prstGeom prst="rect">
            <a:avLst/>
          </a:prstGeom>
        </p:spPr>
      </p:pic>
      <p:sp>
        <p:nvSpPr>
          <p:cNvPr id="55" name="화살표: 왼쪽/오른쪽 54">
            <a:extLst>
              <a:ext uri="{FF2B5EF4-FFF2-40B4-BE49-F238E27FC236}">
                <a16:creationId xmlns:a16="http://schemas.microsoft.com/office/drawing/2014/main" id="{62B16729-10E2-4D58-BE4F-CABAC5AD40AD}"/>
              </a:ext>
            </a:extLst>
          </p:cNvPr>
          <p:cNvSpPr/>
          <p:nvPr/>
        </p:nvSpPr>
        <p:spPr>
          <a:xfrm rot="18936354">
            <a:off x="3186754" y="2761733"/>
            <a:ext cx="1394668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화살표: 왼쪽/오른쪽 55">
            <a:extLst>
              <a:ext uri="{FF2B5EF4-FFF2-40B4-BE49-F238E27FC236}">
                <a16:creationId xmlns:a16="http://schemas.microsoft.com/office/drawing/2014/main" id="{AD6CEB0A-DA3F-4941-BE8C-54F39A08F3DF}"/>
              </a:ext>
            </a:extLst>
          </p:cNvPr>
          <p:cNvSpPr/>
          <p:nvPr/>
        </p:nvSpPr>
        <p:spPr>
          <a:xfrm rot="2601567">
            <a:off x="8237307" y="2753557"/>
            <a:ext cx="1419537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7C5F5-565D-412F-9738-41FB5AE0A89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8692" y="3843508"/>
            <a:ext cx="3462817" cy="24273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EDD008-8E27-4202-86FA-E39C2D4180A6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7180" t="22539" r="47119" b="-10099"/>
          <a:stretch/>
        </p:blipFill>
        <p:spPr>
          <a:xfrm>
            <a:off x="9734970" y="4383247"/>
            <a:ext cx="2434828" cy="104786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8B62DC7F-15C7-41E9-8A64-0062A186DD3C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52724" t="1" b="-1"/>
          <a:stretch/>
        </p:blipFill>
        <p:spPr>
          <a:xfrm>
            <a:off x="9959726" y="4502767"/>
            <a:ext cx="2205372" cy="10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39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ED0FBED4-29FA-4F06-87E8-5E10D311EE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44217" y="3411487"/>
            <a:ext cx="1832168" cy="285462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7B2104-8A82-4DD0-AE7D-1B5DA4A1DDD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64767" y="1301905"/>
            <a:ext cx="4423653" cy="352460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3E98F03-FC56-43DB-BEDB-A7EA320FF55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793329" y="3412659"/>
            <a:ext cx="3543482" cy="293385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A325442-4260-4DBA-9190-C0FD0054B22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45680" y="4965592"/>
            <a:ext cx="2298190" cy="138597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9554A54-C0F0-457D-9F22-8714F19388A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942" y="1392259"/>
            <a:ext cx="482350" cy="4823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3674F94-1248-44E4-92C1-D91AB99CDDDF}"/>
              </a:ext>
            </a:extLst>
          </p:cNvPr>
          <p:cNvSpPr txBox="1"/>
          <p:nvPr/>
        </p:nvSpPr>
        <p:spPr>
          <a:xfrm>
            <a:off x="1878771" y="3120042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회원수정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A2B307-96D2-4903-B0A5-1018808052D1}"/>
              </a:ext>
            </a:extLst>
          </p:cNvPr>
          <p:cNvSpPr txBox="1"/>
          <p:nvPr/>
        </p:nvSpPr>
        <p:spPr>
          <a:xfrm>
            <a:off x="4531254" y="1026183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회원수정</a:t>
            </a:r>
            <a:r>
              <a:rPr lang="en-US" altLang="ko-KR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Controller.java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CEBD3BD-B370-4852-AC36-CB40346FC5B6}"/>
              </a:ext>
            </a:extLst>
          </p:cNvPr>
          <p:cNvSpPr txBox="1"/>
          <p:nvPr/>
        </p:nvSpPr>
        <p:spPr>
          <a:xfrm>
            <a:off x="3733893" y="4695230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회원수정 성공여부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9B39F6-6866-45D6-87EA-966F9261F41D}"/>
              </a:ext>
            </a:extLst>
          </p:cNvPr>
          <p:cNvSpPr txBox="1"/>
          <p:nvPr/>
        </p:nvSpPr>
        <p:spPr>
          <a:xfrm>
            <a:off x="8947075" y="1124992"/>
            <a:ext cx="2419998" cy="461665"/>
          </a:xfrm>
          <a:prstGeom prst="rect">
            <a:avLst/>
          </a:prstGeom>
          <a:noFill/>
          <a:ln cap="rnd" cmpd="dbl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회원수정</a:t>
            </a:r>
            <a:r>
              <a:rPr lang="en-US" altLang="ko-KR" sz="2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MVC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36E9FDB-C762-4178-ABE0-45955E66013F}"/>
              </a:ext>
            </a:extLst>
          </p:cNvPr>
          <p:cNvSpPr txBox="1"/>
          <p:nvPr/>
        </p:nvSpPr>
        <p:spPr>
          <a:xfrm>
            <a:off x="2133894" y="1948588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사용자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34F2BE2-C8F6-4B24-9908-50D761B7983A}"/>
              </a:ext>
            </a:extLst>
          </p:cNvPr>
          <p:cNvCxnSpPr>
            <a:cxnSpLocks/>
          </p:cNvCxnSpPr>
          <p:nvPr/>
        </p:nvCxnSpPr>
        <p:spPr>
          <a:xfrm flipV="1">
            <a:off x="2609296" y="2254709"/>
            <a:ext cx="0" cy="86314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04C84907-D7AA-4F04-98CE-8217F66EC495}"/>
              </a:ext>
            </a:extLst>
          </p:cNvPr>
          <p:cNvCxnSpPr>
            <a:cxnSpLocks/>
          </p:cNvCxnSpPr>
          <p:nvPr/>
        </p:nvCxnSpPr>
        <p:spPr>
          <a:xfrm>
            <a:off x="3238236" y="1769663"/>
            <a:ext cx="119396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62F16B3-F183-402D-8131-460CFD0C4911}"/>
              </a:ext>
            </a:extLst>
          </p:cNvPr>
          <p:cNvSpPr txBox="1"/>
          <p:nvPr/>
        </p:nvSpPr>
        <p:spPr>
          <a:xfrm>
            <a:off x="2676016" y="2447282"/>
            <a:ext cx="400110" cy="5645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응답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FBB60F-BDBE-4339-9286-E087BB7AFD6E}"/>
              </a:ext>
            </a:extLst>
          </p:cNvPr>
          <p:cNvSpPr txBox="1"/>
          <p:nvPr/>
        </p:nvSpPr>
        <p:spPr>
          <a:xfrm>
            <a:off x="3395642" y="1422156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요청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화살표: 왼쪽/오른쪽 42">
            <a:extLst>
              <a:ext uri="{FF2B5EF4-FFF2-40B4-BE49-F238E27FC236}">
                <a16:creationId xmlns:a16="http://schemas.microsoft.com/office/drawing/2014/main" id="{5DE9CEFF-97D6-4BEB-A1B2-294859609BC6}"/>
              </a:ext>
            </a:extLst>
          </p:cNvPr>
          <p:cNvSpPr/>
          <p:nvPr/>
        </p:nvSpPr>
        <p:spPr>
          <a:xfrm rot="18936354">
            <a:off x="3465268" y="2412795"/>
            <a:ext cx="1094638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화살표: 왼쪽/오른쪽 43">
            <a:extLst>
              <a:ext uri="{FF2B5EF4-FFF2-40B4-BE49-F238E27FC236}">
                <a16:creationId xmlns:a16="http://schemas.microsoft.com/office/drawing/2014/main" id="{789ABDAA-2034-4A7D-89BA-91D3F36BB0B9}"/>
              </a:ext>
            </a:extLst>
          </p:cNvPr>
          <p:cNvSpPr/>
          <p:nvPr/>
        </p:nvSpPr>
        <p:spPr>
          <a:xfrm rot="2948850">
            <a:off x="8560954" y="2632203"/>
            <a:ext cx="1120070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108AF9F-72CD-4274-B376-FE0544D8091C}"/>
              </a:ext>
            </a:extLst>
          </p:cNvPr>
          <p:cNvSpPr txBox="1"/>
          <p:nvPr/>
        </p:nvSpPr>
        <p:spPr>
          <a:xfrm>
            <a:off x="9849866" y="3162804"/>
            <a:ext cx="156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회원수정 </a:t>
            </a:r>
            <a:r>
              <a:rPr lang="en-US" altLang="ko-KR" sz="12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DAO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312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9554A54-C0F0-457D-9F22-8714F19388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942" y="1392259"/>
            <a:ext cx="482350" cy="4823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3674F94-1248-44E4-92C1-D91AB99CDDDF}"/>
              </a:ext>
            </a:extLst>
          </p:cNvPr>
          <p:cNvSpPr txBox="1"/>
          <p:nvPr/>
        </p:nvSpPr>
        <p:spPr>
          <a:xfrm>
            <a:off x="1896367" y="3341471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회원탈퇴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A2B307-96D2-4903-B0A5-1018808052D1}"/>
              </a:ext>
            </a:extLst>
          </p:cNvPr>
          <p:cNvSpPr txBox="1"/>
          <p:nvPr/>
        </p:nvSpPr>
        <p:spPr>
          <a:xfrm>
            <a:off x="4531254" y="1026183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회원탈퇴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Controller. java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CEBD3BD-B370-4852-AC36-CB40346FC5B6}"/>
              </a:ext>
            </a:extLst>
          </p:cNvPr>
          <p:cNvSpPr txBox="1"/>
          <p:nvPr/>
        </p:nvSpPr>
        <p:spPr>
          <a:xfrm>
            <a:off x="3692581" y="4557346"/>
            <a:ext cx="3129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회원탈퇴 성공여부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jsp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9B39F6-6866-45D6-87EA-966F9261F41D}"/>
              </a:ext>
            </a:extLst>
          </p:cNvPr>
          <p:cNvSpPr txBox="1"/>
          <p:nvPr/>
        </p:nvSpPr>
        <p:spPr>
          <a:xfrm>
            <a:off x="8947075" y="1124992"/>
            <a:ext cx="2419998" cy="461665"/>
          </a:xfrm>
          <a:prstGeom prst="rect">
            <a:avLst/>
          </a:prstGeom>
          <a:noFill/>
          <a:ln cap="rnd" cmpd="dbl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회원탈퇴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MVC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36E9FDB-C762-4178-ABE0-45955E66013F}"/>
              </a:ext>
            </a:extLst>
          </p:cNvPr>
          <p:cNvSpPr txBox="1"/>
          <p:nvPr/>
        </p:nvSpPr>
        <p:spPr>
          <a:xfrm>
            <a:off x="2133894" y="1948588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34F2BE2-C8F6-4B24-9908-50D761B7983A}"/>
              </a:ext>
            </a:extLst>
          </p:cNvPr>
          <p:cNvCxnSpPr>
            <a:cxnSpLocks/>
          </p:cNvCxnSpPr>
          <p:nvPr/>
        </p:nvCxnSpPr>
        <p:spPr>
          <a:xfrm flipV="1">
            <a:off x="2609296" y="2254709"/>
            <a:ext cx="0" cy="86314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04C84907-D7AA-4F04-98CE-8217F66EC495}"/>
              </a:ext>
            </a:extLst>
          </p:cNvPr>
          <p:cNvCxnSpPr>
            <a:cxnSpLocks/>
          </p:cNvCxnSpPr>
          <p:nvPr/>
        </p:nvCxnSpPr>
        <p:spPr>
          <a:xfrm>
            <a:off x="3238236" y="1769663"/>
            <a:ext cx="119396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62F16B3-F183-402D-8131-460CFD0C4911}"/>
              </a:ext>
            </a:extLst>
          </p:cNvPr>
          <p:cNvSpPr txBox="1"/>
          <p:nvPr/>
        </p:nvSpPr>
        <p:spPr>
          <a:xfrm>
            <a:off x="2676016" y="2447282"/>
            <a:ext cx="400110" cy="5645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응답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FBB60F-BDBE-4339-9286-E087BB7AFD6E}"/>
              </a:ext>
            </a:extLst>
          </p:cNvPr>
          <p:cNvSpPr txBox="1"/>
          <p:nvPr/>
        </p:nvSpPr>
        <p:spPr>
          <a:xfrm>
            <a:off x="3395642" y="1422156"/>
            <a:ext cx="1150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요청</a:t>
            </a:r>
          </a:p>
        </p:txBody>
      </p:sp>
      <p:sp>
        <p:nvSpPr>
          <p:cNvPr id="43" name="화살표: 왼쪽/오른쪽 42">
            <a:extLst>
              <a:ext uri="{FF2B5EF4-FFF2-40B4-BE49-F238E27FC236}">
                <a16:creationId xmlns:a16="http://schemas.microsoft.com/office/drawing/2014/main" id="{5DE9CEFF-97D6-4BEB-A1B2-294859609BC6}"/>
              </a:ext>
            </a:extLst>
          </p:cNvPr>
          <p:cNvSpPr/>
          <p:nvPr/>
        </p:nvSpPr>
        <p:spPr>
          <a:xfrm rot="18936354">
            <a:off x="3465268" y="2412795"/>
            <a:ext cx="1094638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화살표: 왼쪽/오른쪽 43">
            <a:extLst>
              <a:ext uri="{FF2B5EF4-FFF2-40B4-BE49-F238E27FC236}">
                <a16:creationId xmlns:a16="http://schemas.microsoft.com/office/drawing/2014/main" id="{789ABDAA-2034-4A7D-89BA-91D3F36BB0B9}"/>
              </a:ext>
            </a:extLst>
          </p:cNvPr>
          <p:cNvSpPr/>
          <p:nvPr/>
        </p:nvSpPr>
        <p:spPr>
          <a:xfrm rot="2948850">
            <a:off x="8560954" y="2632203"/>
            <a:ext cx="1120070" cy="458526"/>
          </a:xfrm>
          <a:prstGeom prst="left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108AF9F-72CD-4274-B376-FE0544D8091C}"/>
              </a:ext>
            </a:extLst>
          </p:cNvPr>
          <p:cNvSpPr txBox="1"/>
          <p:nvPr/>
        </p:nvSpPr>
        <p:spPr>
          <a:xfrm>
            <a:off x="10176140" y="3799762"/>
            <a:ext cx="156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회원탈퇴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DAO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76C00EB-A32E-4B5C-99E2-344ED0E7B8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15365" y="3606743"/>
            <a:ext cx="1722078" cy="27204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520A8B0-1B75-4295-87EA-B7B2788EA0A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74197" y="4804295"/>
            <a:ext cx="2139838" cy="154726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8378B6C-6DF4-4B58-A625-A88A278775B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86392" y="1291690"/>
            <a:ext cx="3862083" cy="329605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77AD2CE-49AF-4F4D-980C-B7EF73F72B4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99658" y="4091697"/>
            <a:ext cx="3867415" cy="220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15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B7E16E-C309-45C9-AB54-BD5449A7C1C6}"/>
              </a:ext>
            </a:extLst>
          </p:cNvPr>
          <p:cNvSpPr txBox="1"/>
          <p:nvPr/>
        </p:nvSpPr>
        <p:spPr>
          <a:xfrm>
            <a:off x="3569773" y="3494925"/>
            <a:ext cx="5700226" cy="2478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3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김예솔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9E27"/>
                </a:solidFill>
                <a:effectLst/>
                <a:uLnTx/>
                <a:uFillTx/>
                <a:latin typeface="나눔바른고딕"/>
                <a:ea typeface="맑은 고딕" panose="020B0503020000020004" pitchFamily="50" charset="-127"/>
                <a:cs typeface="+mn-cs"/>
              </a:rPr>
              <a:t>회원 진</a:t>
            </a:r>
            <a:r>
              <a:rPr kumimoji="0" lang="ko-KR" alt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F9E27"/>
                </a:solidFill>
                <a:effectLst/>
                <a:uLnTx/>
                <a:uFillTx/>
                <a:latin typeface="나눔바른고딕"/>
                <a:ea typeface="맑은 고딕" panose="020B0503020000020004" pitchFamily="50" charset="-127"/>
                <a:cs typeface="+mn-cs"/>
              </a:rPr>
              <a:t>료톡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9E27"/>
                </a:solidFill>
                <a:effectLst/>
                <a:uLnTx/>
                <a:uFillTx/>
                <a:latin typeface="나눔바른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9E27"/>
                </a:solidFill>
                <a:effectLst/>
                <a:uLnTx/>
                <a:uFillTx/>
                <a:latin typeface="나눔바른고딕"/>
                <a:ea typeface="맑은 고딕" panose="020B0503020000020004" pitchFamily="50" charset="-127"/>
                <a:cs typeface="+mn-cs"/>
              </a:rPr>
              <a:t>CRUD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9E27"/>
              </a:solidFill>
              <a:effectLst/>
              <a:uLnTx/>
              <a:uFillTx/>
              <a:latin typeface="나눔바른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9E27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1E9D13D-AE3C-4AAD-AB9F-ACB86B565B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02" y="2275877"/>
            <a:ext cx="1219048" cy="1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7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7" name="모서리가 둥근 직사각형 31"/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18" name="Group 12"/>
          <p:cNvGrpSpPr>
            <a:grpSpLocks noChangeAspect="1"/>
          </p:cNvGrpSpPr>
          <p:nvPr/>
        </p:nvGrpSpPr>
        <p:grpSpPr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/>
            <p:cNvSpPr/>
            <p:nvPr/>
          </p:nvSpPr>
          <p:spPr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Freeform 14"/>
            <p:cNvSpPr/>
            <p:nvPr/>
          </p:nvSpPr>
          <p:spPr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/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4" name="사각형: 둥근 모서리 23"/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25" name="원형: 비어 있음 24"/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>
              <a:ln w="9525"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순서도: 대체 처리 25"/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팀원별 개발 설명 및 시연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1944216" y="1167778"/>
            <a:ext cx="513242" cy="51324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402429" y="1224073"/>
            <a:ext cx="2003836" cy="4408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진료톡 </a:t>
            </a:r>
            <a:r>
              <a:rPr kumimoji="0" lang="en-US" altLang="ko-KR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-</a:t>
            </a: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메뉴</a:t>
            </a:r>
            <a:endParaRPr kumimoji="0" lang="en-US" altLang="ko-KR" sz="23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11"/>
          <a:srcRect l="-60" t="5570" r="87890" b="67730"/>
          <a:stretch>
            <a:fillRect/>
          </a:stretch>
        </p:blipFill>
        <p:spPr>
          <a:xfrm>
            <a:off x="3196086" y="2256297"/>
            <a:ext cx="2382034" cy="3267132"/>
          </a:xfrm>
          <a:prstGeom prst="rect">
            <a:avLst/>
          </a:prstGeom>
          <a:ln w="88900" cap="sq">
            <a:noFill/>
            <a:miter/>
          </a:ln>
          <a:effectLst>
            <a:outerShdw blurRad="76200" dist="76200" dir="2700000" algn="ctr" rotWithShape="0">
              <a:srgbClr val="000000">
                <a:alpha val="10000"/>
              </a:srgbClr>
            </a:outerShdw>
          </a:effectLst>
        </p:spPr>
      </p:pic>
      <p:sp>
        <p:nvSpPr>
          <p:cNvPr id="39" name="직사각형 38"/>
          <p:cNvSpPr/>
          <p:nvPr/>
        </p:nvSpPr>
        <p:spPr>
          <a:xfrm>
            <a:off x="3475993" y="3597519"/>
            <a:ext cx="1872847" cy="852375"/>
          </a:xfrm>
          <a:prstGeom prst="rect">
            <a:avLst/>
          </a:prstGeom>
          <a:noFill/>
          <a:ln w="38100" cap="rnd">
            <a:solidFill>
              <a:srgbClr val="D70909"/>
            </a:solidFill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42" name="그룹 41"/>
          <p:cNvGrpSpPr/>
          <p:nvPr/>
        </p:nvGrpSpPr>
        <p:grpSpPr>
          <a:xfrm>
            <a:off x="7059182" y="3195637"/>
            <a:ext cx="3022715" cy="1505610"/>
            <a:chOff x="6963932" y="3195637"/>
            <a:chExt cx="3022715" cy="1505610"/>
          </a:xfrm>
        </p:grpSpPr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12"/>
            <a:srcRect l="37810" t="3560" r="37810" b="83240"/>
            <a:stretch>
              <a:fillRect/>
            </a:stretch>
          </p:blipFill>
          <p:spPr>
            <a:xfrm>
              <a:off x="6963932" y="3195637"/>
              <a:ext cx="3022715" cy="1022106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76200" dist="76200" dir="2700000" algn="ctr" rotWithShape="0">
                <a:srgbClr val="000000">
                  <a:alpha val="10000"/>
                </a:srgbClr>
              </a:outerShdw>
            </a:effectLst>
          </p:spPr>
        </p:pic>
        <p:sp>
          <p:nvSpPr>
            <p:cNvPr id="41" name="TextBox 40"/>
            <p:cNvSpPr txBox="1"/>
            <p:nvPr/>
          </p:nvSpPr>
          <p:spPr>
            <a:xfrm>
              <a:off x="7640826" y="4341202"/>
              <a:ext cx="1668928" cy="3600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비회원일 경우</a:t>
              </a:r>
            </a:p>
          </p:txBody>
        </p:sp>
      </p:grpSp>
      <p:sp>
        <p:nvSpPr>
          <p:cNvPr id="43" name="Arrow: Right 7"/>
          <p:cNvSpPr/>
          <p:nvPr/>
        </p:nvSpPr>
        <p:spPr>
          <a:xfrm>
            <a:off x="6057900" y="3791843"/>
            <a:ext cx="676735" cy="47321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2" grpId="0" animBg="1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9B9636A9-A707-41D6-AC55-49F3C26C8A63}"/>
              </a:ext>
            </a:extLst>
          </p:cNvPr>
          <p:cNvSpPr/>
          <p:nvPr/>
        </p:nvSpPr>
        <p:spPr>
          <a:xfrm>
            <a:off x="2634568" y="2175968"/>
            <a:ext cx="6434694" cy="357978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</a:pPr>
            <a:endParaRPr lang="en-US" altLang="ko-KR" sz="3600" b="1" i="1" kern="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068C6ED-6759-4FD5-97CD-4841D62FF6E4}"/>
              </a:ext>
            </a:extLst>
          </p:cNvPr>
          <p:cNvGrpSpPr/>
          <p:nvPr/>
        </p:nvGrpSpPr>
        <p:grpSpPr>
          <a:xfrm>
            <a:off x="2634568" y="1545969"/>
            <a:ext cx="5477643" cy="630000"/>
            <a:chOff x="2739139" y="3114000"/>
            <a:chExt cx="2681288" cy="630000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5EACDE07-0FDB-4234-BDF4-4B27F3388A66}"/>
                </a:ext>
              </a:extLst>
            </p:cNvPr>
            <p:cNvSpPr/>
            <p:nvPr/>
          </p:nvSpPr>
          <p:spPr>
            <a:xfrm>
              <a:off x="2739139" y="3114000"/>
              <a:ext cx="2681288" cy="630000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710FC87C-96A2-4663-AEA4-9A093D4354A8}"/>
                </a:ext>
              </a:extLst>
            </p:cNvPr>
            <p:cNvSpPr/>
            <p:nvPr/>
          </p:nvSpPr>
          <p:spPr>
            <a:xfrm>
              <a:off x="2805815" y="3182695"/>
              <a:ext cx="2547937" cy="4926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C2B1457-0DE5-4AD3-9CE3-4EFC0FD9AC0F}"/>
              </a:ext>
            </a:extLst>
          </p:cNvPr>
          <p:cNvSpPr/>
          <p:nvPr/>
        </p:nvSpPr>
        <p:spPr>
          <a:xfrm>
            <a:off x="8205166" y="1545969"/>
            <a:ext cx="864096" cy="630000"/>
          </a:xfrm>
          <a:prstGeom prst="rect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검색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15F0B15-0933-446D-9077-DEED592F51D4}"/>
              </a:ext>
            </a:extLst>
          </p:cNvPr>
          <p:cNvSpPr txBox="1"/>
          <p:nvPr/>
        </p:nvSpPr>
        <p:spPr>
          <a:xfrm>
            <a:off x="2945504" y="1723805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약방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B7013E-23DD-4EBE-BA79-E5164E95F892}"/>
              </a:ext>
            </a:extLst>
          </p:cNvPr>
          <p:cNvSpPr txBox="1"/>
          <p:nvPr/>
        </p:nvSpPr>
        <p:spPr>
          <a:xfrm>
            <a:off x="2945504" y="2256334"/>
            <a:ext cx="3678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defRPr/>
            </a:pPr>
            <a:r>
              <a:rPr lang="en-US" altLang="ko-KR" sz="3600" b="1" i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F0502020204030204"/>
                <a:ea typeface="맑은 고딕" panose="020B0503020000020004" pitchFamily="50" charset="-127"/>
              </a:rPr>
              <a:t>CONTENTS</a:t>
            </a:r>
            <a:r>
              <a:rPr lang="ko-KR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444D8C61-026A-4749-B521-58C2EC24A371}"/>
              </a:ext>
            </a:extLst>
          </p:cNvPr>
          <p:cNvCxnSpPr>
            <a:cxnSpLocks/>
          </p:cNvCxnSpPr>
          <p:nvPr/>
        </p:nvCxnSpPr>
        <p:spPr>
          <a:xfrm>
            <a:off x="2634568" y="5744482"/>
            <a:ext cx="6434694" cy="1127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9F1B2-10D6-4FA1-9BFA-649D810B3D91}"/>
              </a:ext>
            </a:extLst>
          </p:cNvPr>
          <p:cNvSpPr txBox="1"/>
          <p:nvPr/>
        </p:nvSpPr>
        <p:spPr>
          <a:xfrm>
            <a:off x="3580650" y="3009637"/>
            <a:ext cx="2868288" cy="3812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프로젝트 기획 의도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8C000DA-BFC8-45C1-B7C1-D63C318FC62C}"/>
              </a:ext>
            </a:extLst>
          </p:cNvPr>
          <p:cNvSpPr txBox="1"/>
          <p:nvPr/>
        </p:nvSpPr>
        <p:spPr>
          <a:xfrm>
            <a:off x="3580650" y="3539475"/>
            <a:ext cx="2868288" cy="3812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개발환경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37E9A8-038D-47FF-925F-AA99EE9CC63B}"/>
              </a:ext>
            </a:extLst>
          </p:cNvPr>
          <p:cNvSpPr txBox="1"/>
          <p:nvPr/>
        </p:nvSpPr>
        <p:spPr>
          <a:xfrm>
            <a:off x="3580650" y="5184781"/>
            <a:ext cx="2868288" cy="3812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0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느낀점</a:t>
            </a:r>
            <a:endParaRPr lang="ko-KR" altLang="en-US" sz="2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3FA81C8-31AA-42B7-8A5E-50A9BBA9B481}"/>
              </a:ext>
            </a:extLst>
          </p:cNvPr>
          <p:cNvSpPr txBox="1"/>
          <p:nvPr/>
        </p:nvSpPr>
        <p:spPr>
          <a:xfrm>
            <a:off x="3580650" y="4100926"/>
            <a:ext cx="2868288" cy="3812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개발 프로세스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FFB825E-0D4B-41A0-B0AF-184C8AF6D72E}"/>
              </a:ext>
            </a:extLst>
          </p:cNvPr>
          <p:cNvSpPr txBox="1"/>
          <p:nvPr/>
        </p:nvSpPr>
        <p:spPr>
          <a:xfrm>
            <a:off x="3580650" y="4610607"/>
            <a:ext cx="3767820" cy="3812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sz="20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팀원별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 개발 설명 및 시연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C412215-46BA-4DA2-8B25-EDD9EEE9184E}"/>
              </a:ext>
            </a:extLst>
          </p:cNvPr>
          <p:cNvGrpSpPr/>
          <p:nvPr/>
        </p:nvGrpSpPr>
        <p:grpSpPr>
          <a:xfrm>
            <a:off x="3181537" y="3089354"/>
            <a:ext cx="252000" cy="2412032"/>
            <a:chOff x="3181537" y="3083304"/>
            <a:chExt cx="252000" cy="2412032"/>
          </a:xfrm>
          <a:effectLst>
            <a:outerShdw blurRad="50800" dist="38100" dir="2700000" algn="tl" rotWithShape="0">
              <a:prstClr val="black">
                <a:alpha val="61000"/>
              </a:prstClr>
            </a:outerShdw>
          </a:effectLst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CE135C3C-97F7-427F-848D-32C577F4A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37" y="3083304"/>
              <a:ext cx="252000" cy="201436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B95E81A6-BEF9-4295-8595-04354F73D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37" y="4703328"/>
              <a:ext cx="252000" cy="201436"/>
            </a:xfrm>
            <a:prstGeom prst="rect">
              <a:avLst/>
            </a:prstGeom>
          </p:spPr>
        </p:pic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EFCDB6E2-0435-4622-A4CA-A944B69D5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37" y="3623312"/>
              <a:ext cx="252000" cy="201436"/>
            </a:xfrm>
            <a:prstGeom prst="rect">
              <a:avLst/>
            </a:prstGeom>
          </p:spPr>
        </p:pic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BBAC92D3-EE8D-412E-815A-CE4AA6C91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37" y="4163320"/>
              <a:ext cx="252000" cy="201436"/>
            </a:xfrm>
            <a:prstGeom prst="rect">
              <a:avLst/>
            </a:prstGeom>
          </p:spPr>
        </p:pic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300098FA-9E03-4925-A612-377F2D20F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37" y="5243336"/>
              <a:ext cx="252000" cy="25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052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8" grpId="0"/>
      <p:bldP spid="51" grpId="0"/>
      <p:bldP spid="52" grpId="0"/>
      <p:bldP spid="53" grpId="0"/>
      <p:bldP spid="54" grpId="0"/>
      <p:bldP spid="5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7" name="모서리가 둥근 직사각형 31"/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18" name="Group 12"/>
          <p:cNvGrpSpPr>
            <a:grpSpLocks noChangeAspect="1"/>
          </p:cNvGrpSpPr>
          <p:nvPr/>
        </p:nvGrpSpPr>
        <p:grpSpPr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/>
            <p:cNvSpPr/>
            <p:nvPr/>
          </p:nvSpPr>
          <p:spPr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Freeform 14"/>
            <p:cNvSpPr/>
            <p:nvPr/>
          </p:nvSpPr>
          <p:spPr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/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4" name="사각형: 둥근 모서리 23"/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25" name="원형: 비어 있음 24"/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>
              <a:ln w="9525"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순서도: 대체 처리 25"/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팀원별 개발 설명 및 시연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1944216" y="1167778"/>
            <a:ext cx="513242" cy="51324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402429" y="1224073"/>
            <a:ext cx="2984911" cy="4408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진료톡 </a:t>
            </a:r>
            <a:r>
              <a:rPr kumimoji="0" lang="en-US" altLang="ko-KR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-</a:t>
            </a: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게시글 쓰기</a:t>
            </a: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10"/>
          <a:srcRect l="30550" t="10940" r="19340" b="3830"/>
          <a:stretch>
            <a:fillRect/>
          </a:stretch>
        </p:blipFill>
        <p:spPr>
          <a:xfrm>
            <a:off x="2253592" y="1949561"/>
            <a:ext cx="3698361" cy="4197129"/>
          </a:xfrm>
          <a:prstGeom prst="rect">
            <a:avLst/>
          </a:prstGeom>
          <a:ln w="88900" cap="sq">
            <a:noFill/>
            <a:miter/>
          </a:ln>
          <a:effectLst>
            <a:outerShdw blurRad="76200" dist="76200" dir="2700000" algn="ctr" rotWithShape="0">
              <a:srgbClr val="000000">
                <a:alpha val="10000"/>
              </a:srgbClr>
            </a:outerShdw>
          </a:effectLst>
        </p:spPr>
      </p:pic>
      <p:grpSp>
        <p:nvGrpSpPr>
          <p:cNvPr id="72" name="그룹 71"/>
          <p:cNvGrpSpPr/>
          <p:nvPr/>
        </p:nvGrpSpPr>
        <p:grpSpPr>
          <a:xfrm>
            <a:off x="2533205" y="2847218"/>
            <a:ext cx="3147731" cy="2953736"/>
            <a:chOff x="2533205" y="2847218"/>
            <a:chExt cx="3147731" cy="2953736"/>
          </a:xfrm>
        </p:grpSpPr>
        <p:sp>
          <p:nvSpPr>
            <p:cNvPr id="50" name="직사각형 49"/>
            <p:cNvSpPr/>
            <p:nvPr/>
          </p:nvSpPr>
          <p:spPr>
            <a:xfrm>
              <a:off x="2533205" y="2847218"/>
              <a:ext cx="3147731" cy="786432"/>
            </a:xfrm>
            <a:prstGeom prst="rect">
              <a:avLst/>
            </a:prstGeom>
            <a:noFill/>
            <a:ln w="38100" cap="rnd">
              <a:solidFill>
                <a:srgbClr val="D70909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2590355" y="5314925"/>
              <a:ext cx="3052482" cy="486029"/>
            </a:xfrm>
            <a:prstGeom prst="rect">
              <a:avLst/>
            </a:prstGeom>
            <a:noFill/>
            <a:ln w="38100" cap="rnd">
              <a:solidFill>
                <a:srgbClr val="D70909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76" name="그룹 75"/>
          <p:cNvGrpSpPr/>
          <p:nvPr/>
        </p:nvGrpSpPr>
        <p:grpSpPr>
          <a:xfrm>
            <a:off x="6877614" y="2543437"/>
            <a:ext cx="4122748" cy="2530738"/>
            <a:chOff x="6877614" y="1914787"/>
            <a:chExt cx="4122748" cy="2530738"/>
          </a:xfrm>
        </p:grpSpPr>
        <p:grpSp>
          <p:nvGrpSpPr>
            <p:cNvPr id="75" name="그룹 74"/>
            <p:cNvGrpSpPr/>
            <p:nvPr/>
          </p:nvGrpSpPr>
          <p:grpSpPr>
            <a:xfrm>
              <a:off x="6887308" y="1914787"/>
              <a:ext cx="4090912" cy="1121050"/>
              <a:chOff x="6887308" y="1914787"/>
              <a:chExt cx="4090912" cy="1121050"/>
            </a:xfrm>
          </p:grpSpPr>
          <p:pic>
            <p:nvPicPr>
              <p:cNvPr id="54" name="그림 53"/>
              <p:cNvPicPr>
                <a:picLocks noChangeAspect="1"/>
              </p:cNvPicPr>
              <p:nvPr/>
            </p:nvPicPr>
            <p:blipFill rotWithShape="1">
              <a:blip r:embed="rId10"/>
              <a:srcRect l="34740" t="30940" r="23460" b="57240"/>
              <a:stretch>
                <a:fillRect/>
              </a:stretch>
            </p:blipFill>
            <p:spPr>
              <a:xfrm>
                <a:off x="6887308" y="1914787"/>
                <a:ext cx="4090912" cy="722956"/>
              </a:xfrm>
              <a:prstGeom prst="rect">
                <a:avLst/>
              </a:prstGeom>
              <a:ln w="88900" cap="sq">
                <a:noFill/>
                <a:miter/>
              </a:ln>
              <a:effectLst>
                <a:outerShdw blurRad="76200" dist="76200" dir="2700000" algn="ctr" rotWithShape="0">
                  <a:srgbClr val="000000">
                    <a:alpha val="10000"/>
                  </a:srgbClr>
                </a:outerShdw>
              </a:effectLst>
            </p:spPr>
          </p:pic>
          <p:sp>
            <p:nvSpPr>
              <p:cNvPr id="59" name="TextBox 58"/>
              <p:cNvSpPr txBox="1"/>
              <p:nvPr/>
            </p:nvSpPr>
            <p:spPr>
              <a:xfrm>
                <a:off x="7260622" y="2699238"/>
                <a:ext cx="3344282" cy="336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/>
                    <a:cs typeface="+mn-cs"/>
                  </a:rPr>
                  <a:t>방문일자와 병원 증상은 필수 입력</a:t>
                </a: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6877614" y="3367320"/>
              <a:ext cx="4122748" cy="1078205"/>
              <a:chOff x="6877614" y="3367320"/>
              <a:chExt cx="4122748" cy="1078205"/>
            </a:xfrm>
          </p:grpSpPr>
          <p:pic>
            <p:nvPicPr>
              <p:cNvPr id="55" name="그림 54"/>
              <p:cNvPicPr>
                <a:picLocks noChangeAspect="1"/>
              </p:cNvPicPr>
              <p:nvPr/>
            </p:nvPicPr>
            <p:blipFill rotWithShape="1">
              <a:blip r:embed="rId10"/>
              <a:srcRect l="34920" t="78490" r="23210" b="11270"/>
              <a:stretch>
                <a:fillRect/>
              </a:stretch>
            </p:blipFill>
            <p:spPr>
              <a:xfrm>
                <a:off x="6877614" y="3367320"/>
                <a:ext cx="4122748" cy="672879"/>
              </a:xfrm>
              <a:prstGeom prst="rect">
                <a:avLst/>
              </a:prstGeom>
              <a:ln w="88900" cap="sq">
                <a:noFill/>
                <a:miter/>
              </a:ln>
              <a:effectLst>
                <a:outerShdw blurRad="76200" dist="76200" dir="2700000" algn="ctr" rotWithShape="0">
                  <a:srgbClr val="000000">
                    <a:alpha val="10000"/>
                  </a:srgbClr>
                </a:outerShdw>
              </a:effectLst>
            </p:spPr>
          </p:pic>
          <p:sp>
            <p:nvSpPr>
              <p:cNvPr id="60" name="TextBox 59"/>
              <p:cNvSpPr txBox="1"/>
              <p:nvPr/>
            </p:nvSpPr>
            <p:spPr>
              <a:xfrm>
                <a:off x="7161622" y="4108926"/>
                <a:ext cx="3554730" cy="336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/>
                    <a:cs typeface="+mn-cs"/>
                  </a:rPr>
                  <a:t>신빙성을 위해 증빙서류는 필수 등록</a:t>
                </a:r>
              </a:p>
            </p:txBody>
          </p:sp>
        </p:grpSp>
      </p:grpSp>
      <p:grpSp>
        <p:nvGrpSpPr>
          <p:cNvPr id="73" name="그룹 72"/>
          <p:cNvGrpSpPr/>
          <p:nvPr/>
        </p:nvGrpSpPr>
        <p:grpSpPr>
          <a:xfrm>
            <a:off x="5642837" y="2276266"/>
            <a:ext cx="1244471" cy="3281673"/>
            <a:chOff x="5642837" y="2276266"/>
            <a:chExt cx="1244471" cy="3281673"/>
          </a:xfrm>
        </p:grpSpPr>
        <p:cxnSp>
          <p:nvCxnSpPr>
            <p:cNvPr id="51" name="직선 화살표 연결선 50"/>
            <p:cNvCxnSpPr>
              <a:stCxn id="50" idx="3"/>
              <a:endCxn id="54" idx="1"/>
            </p:cNvCxnSpPr>
            <p:nvPr/>
          </p:nvCxnSpPr>
          <p:spPr>
            <a:xfrm flipV="1">
              <a:off x="5680936" y="2904915"/>
              <a:ext cx="1206372" cy="335519"/>
            </a:xfrm>
            <a:prstGeom prst="straightConnector1">
              <a:avLst/>
            </a:prstGeom>
            <a:ln w="38100" cap="rnd">
              <a:solidFill>
                <a:srgbClr val="D70909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연결선: 꺾임 65"/>
            <p:cNvCxnSpPr>
              <a:stCxn id="57" idx="3"/>
              <a:endCxn id="55" idx="1"/>
            </p:cNvCxnSpPr>
            <p:nvPr/>
          </p:nvCxnSpPr>
          <p:spPr>
            <a:xfrm flipV="1">
              <a:off x="5642837" y="4332409"/>
              <a:ext cx="1234777" cy="1225530"/>
            </a:xfrm>
            <a:prstGeom prst="bentConnector3">
              <a:avLst>
                <a:gd name="adj1" fmla="val 50000"/>
              </a:avLst>
            </a:prstGeom>
            <a:ln w="38100" cap="rnd">
              <a:solidFill>
                <a:srgbClr val="D70909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7" name="모서리가 둥근 직사각형 31"/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18" name="Group 12"/>
          <p:cNvGrpSpPr>
            <a:grpSpLocks noChangeAspect="1"/>
          </p:cNvGrpSpPr>
          <p:nvPr/>
        </p:nvGrpSpPr>
        <p:grpSpPr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/>
            <p:cNvSpPr/>
            <p:nvPr/>
          </p:nvSpPr>
          <p:spPr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Freeform 14"/>
            <p:cNvSpPr/>
            <p:nvPr/>
          </p:nvSpPr>
          <p:spPr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/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4" name="사각형: 둥근 모서리 23"/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25" name="원형: 비어 있음 24"/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>
              <a:ln w="9525"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순서도: 대체 처리 25"/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팀원별 개발 설명 및 시연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1944216" y="1167778"/>
            <a:ext cx="513242" cy="51324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402429" y="1224073"/>
            <a:ext cx="2984911" cy="4408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진료톡 </a:t>
            </a:r>
            <a:r>
              <a:rPr kumimoji="0" lang="en-US" altLang="ko-KR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-</a:t>
            </a: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게시글 화면</a:t>
            </a: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10"/>
          <a:srcRect l="41930" t="11430" r="36120" b="20190"/>
          <a:stretch>
            <a:fillRect/>
          </a:stretch>
        </p:blipFill>
        <p:spPr>
          <a:xfrm>
            <a:off x="2774705" y="1839057"/>
            <a:ext cx="2242102" cy="4366846"/>
          </a:xfrm>
          <a:prstGeom prst="rect">
            <a:avLst/>
          </a:prstGeom>
          <a:ln w="88900" cap="sq">
            <a:noFill/>
            <a:miter/>
          </a:ln>
          <a:effectLst>
            <a:outerShdw blurRad="76200" dist="76200" dir="2700000" algn="ctr" rotWithShape="0">
              <a:srgbClr val="000000">
                <a:alpha val="10000"/>
              </a:srgbClr>
            </a:outerShdw>
          </a:effectLst>
        </p:spPr>
      </p:pic>
      <p:sp>
        <p:nvSpPr>
          <p:cNvPr id="62" name="직사각형 61"/>
          <p:cNvSpPr/>
          <p:nvPr/>
        </p:nvSpPr>
        <p:spPr>
          <a:xfrm>
            <a:off x="4501948" y="4609343"/>
            <a:ext cx="527623" cy="266221"/>
          </a:xfrm>
          <a:prstGeom prst="rect">
            <a:avLst/>
          </a:prstGeom>
          <a:noFill/>
          <a:ln w="38100" cap="rnd">
            <a:solidFill>
              <a:srgbClr val="D70909"/>
            </a:solidFill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181637" y="2642567"/>
            <a:ext cx="1477193" cy="867028"/>
          </a:xfrm>
          <a:prstGeom prst="rect">
            <a:avLst/>
          </a:prstGeom>
          <a:noFill/>
          <a:ln w="38100" cap="rnd">
            <a:solidFill>
              <a:srgbClr val="D70909"/>
            </a:solidFill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cxnSp>
        <p:nvCxnSpPr>
          <p:cNvPr id="51" name="직선 화살표 연결선 50"/>
          <p:cNvCxnSpPr>
            <a:stCxn id="50" idx="3"/>
            <a:endCxn id="76" idx="1"/>
          </p:cNvCxnSpPr>
          <p:nvPr/>
        </p:nvCxnSpPr>
        <p:spPr>
          <a:xfrm flipV="1">
            <a:off x="4658831" y="2907322"/>
            <a:ext cx="2167664" cy="168759"/>
          </a:xfrm>
          <a:prstGeom prst="straightConnector1">
            <a:avLst/>
          </a:prstGeom>
          <a:ln w="38100" cap="rnd">
            <a:solidFill>
              <a:srgbClr val="D70909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/>
          <p:cNvGrpSpPr/>
          <p:nvPr/>
        </p:nvGrpSpPr>
        <p:grpSpPr>
          <a:xfrm>
            <a:off x="6826495" y="2013437"/>
            <a:ext cx="2986455" cy="2208629"/>
            <a:chOff x="6826495" y="2013437"/>
            <a:chExt cx="2986455" cy="2208629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 rotWithShape="1">
            <a:blip r:embed="rId11"/>
            <a:srcRect l="42130" t="27030" r="30650" b="46900"/>
            <a:stretch>
              <a:fillRect/>
            </a:stretch>
          </p:blipFill>
          <p:spPr>
            <a:xfrm>
              <a:off x="6826495" y="2013437"/>
              <a:ext cx="2986455" cy="1787768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76200" dist="76200" dir="2700000" algn="ctr" rotWithShape="0">
                <a:srgbClr val="000000">
                  <a:alpha val="10000"/>
                </a:srgbClr>
              </a:outerShdw>
            </a:effectLst>
          </p:spPr>
        </p:pic>
        <p:sp>
          <p:nvSpPr>
            <p:cNvPr id="59" name="TextBox 58"/>
            <p:cNvSpPr txBox="1"/>
            <p:nvPr/>
          </p:nvSpPr>
          <p:spPr>
            <a:xfrm>
              <a:off x="7123383" y="3884734"/>
              <a:ext cx="2392680" cy="337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커뮤니티 이용 경고사항</a:t>
              </a:r>
            </a:p>
          </p:txBody>
        </p:sp>
      </p:grpSp>
      <p:cxnSp>
        <p:nvCxnSpPr>
          <p:cNvPr id="77" name="직선 화살표 연결선 76"/>
          <p:cNvCxnSpPr>
            <a:stCxn id="62" idx="3"/>
            <a:endCxn id="75" idx="1"/>
          </p:cNvCxnSpPr>
          <p:nvPr/>
        </p:nvCxnSpPr>
        <p:spPr>
          <a:xfrm>
            <a:off x="5029572" y="4742453"/>
            <a:ext cx="2060984" cy="68191"/>
          </a:xfrm>
          <a:prstGeom prst="straightConnector1">
            <a:avLst/>
          </a:prstGeom>
          <a:ln w="38100" cap="rnd">
            <a:solidFill>
              <a:srgbClr val="D70909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/>
          <p:cNvGrpSpPr/>
          <p:nvPr/>
        </p:nvGrpSpPr>
        <p:grpSpPr>
          <a:xfrm>
            <a:off x="6659880" y="4372285"/>
            <a:ext cx="3421380" cy="1580838"/>
            <a:chOff x="6659880" y="4372285"/>
            <a:chExt cx="3421380" cy="1580838"/>
          </a:xfrm>
        </p:grpSpPr>
        <p:pic>
          <p:nvPicPr>
            <p:cNvPr id="75" name="그림 74"/>
            <p:cNvPicPr>
              <a:picLocks noChangeAspect="1"/>
            </p:cNvPicPr>
            <p:nvPr/>
          </p:nvPicPr>
          <p:blipFill rotWithShape="1">
            <a:blip r:embed="rId12"/>
            <a:srcRect l="67860" t="32160" r="22970" b="62820"/>
            <a:stretch>
              <a:fillRect/>
            </a:stretch>
          </p:blipFill>
          <p:spPr>
            <a:xfrm>
              <a:off x="7090556" y="4372285"/>
              <a:ext cx="2560028" cy="876720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76200" dist="76200" dir="2700000" algn="ctr" rotWithShape="0">
                <a:srgbClr val="000000">
                  <a:alpha val="10000"/>
                </a:srgbClr>
              </a:outerShdw>
            </a:effectLst>
          </p:spPr>
        </p:pic>
        <p:sp>
          <p:nvSpPr>
            <p:cNvPr id="82" name="TextBox 81"/>
            <p:cNvSpPr txBox="1"/>
            <p:nvPr/>
          </p:nvSpPr>
          <p:spPr>
            <a:xfrm>
              <a:off x="6659880" y="5382061"/>
              <a:ext cx="3421380" cy="5710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본인이 작성한 글인지 여부 확인 후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본인 글일 경우만 나타남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1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50" grpId="0" animBg="1"/>
      <p:bldP spid="51" grpId="0" animBg="1"/>
      <p:bldP spid="83" grpId="0" animBg="1"/>
      <p:bldP spid="77" grpId="0" animBg="1"/>
      <p:bldP spid="8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7" name="모서리가 둥근 직사각형 31"/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18" name="Group 12"/>
          <p:cNvGrpSpPr>
            <a:grpSpLocks noChangeAspect="1"/>
          </p:cNvGrpSpPr>
          <p:nvPr/>
        </p:nvGrpSpPr>
        <p:grpSpPr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/>
            <p:cNvSpPr/>
            <p:nvPr/>
          </p:nvSpPr>
          <p:spPr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Freeform 14"/>
            <p:cNvSpPr/>
            <p:nvPr/>
          </p:nvSpPr>
          <p:spPr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/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4" name="사각형: 둥근 모서리 23"/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25" name="원형: 비어 있음 24"/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>
              <a:ln w="9525"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순서도: 대체 처리 25"/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팀원별 개발 설명 및 시연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1944216" y="1167778"/>
            <a:ext cx="513242" cy="51324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402429" y="1224073"/>
            <a:ext cx="2003836" cy="4408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진료톡 </a:t>
            </a:r>
            <a:r>
              <a:rPr kumimoji="0" lang="en-US" altLang="ko-KR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-</a:t>
            </a: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댓글</a:t>
            </a: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10"/>
          <a:srcRect l="41930" t="11430" r="36120" b="20190"/>
          <a:stretch>
            <a:fillRect/>
          </a:stretch>
        </p:blipFill>
        <p:spPr>
          <a:xfrm>
            <a:off x="2467707" y="1839057"/>
            <a:ext cx="2242102" cy="4366846"/>
          </a:xfrm>
          <a:prstGeom prst="rect">
            <a:avLst/>
          </a:prstGeom>
          <a:ln w="88900" cap="sq">
            <a:noFill/>
            <a:miter/>
          </a:ln>
          <a:effectLst>
            <a:outerShdw blurRad="76200" dist="76200" dir="2700000" algn="ctr" rotWithShape="0">
              <a:srgbClr val="000000">
                <a:alpha val="10000"/>
              </a:srgbClr>
            </a:outerShdw>
          </a:effectLst>
        </p:spPr>
      </p:pic>
      <p:sp>
        <p:nvSpPr>
          <p:cNvPr id="50" name="직사각형 49"/>
          <p:cNvSpPr/>
          <p:nvPr/>
        </p:nvSpPr>
        <p:spPr>
          <a:xfrm>
            <a:off x="2471659" y="4825990"/>
            <a:ext cx="2231866" cy="1387241"/>
          </a:xfrm>
          <a:prstGeom prst="rect">
            <a:avLst/>
          </a:prstGeom>
          <a:noFill/>
          <a:ln w="38100" cap="rnd">
            <a:solidFill>
              <a:srgbClr val="D70909"/>
            </a:solidFill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cxnSp>
        <p:nvCxnSpPr>
          <p:cNvPr id="78" name="연결선: 꺾임 77"/>
          <p:cNvCxnSpPr>
            <a:stCxn id="50" idx="3"/>
            <a:endCxn id="77" idx="1"/>
          </p:cNvCxnSpPr>
          <p:nvPr/>
        </p:nvCxnSpPr>
        <p:spPr>
          <a:xfrm flipV="1">
            <a:off x="4703526" y="4008319"/>
            <a:ext cx="688358" cy="1511291"/>
          </a:xfrm>
          <a:prstGeom prst="bentConnector3">
            <a:avLst>
              <a:gd name="adj1" fmla="val 50000"/>
            </a:avLst>
          </a:prstGeom>
          <a:ln w="38100" cap="rnd">
            <a:solidFill>
              <a:srgbClr val="D70909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/>
          <p:cNvGrpSpPr/>
          <p:nvPr/>
        </p:nvGrpSpPr>
        <p:grpSpPr>
          <a:xfrm>
            <a:off x="5391884" y="2341444"/>
            <a:ext cx="5565383" cy="3333750"/>
            <a:chOff x="5391884" y="2341444"/>
            <a:chExt cx="5565383" cy="3333750"/>
          </a:xfrm>
        </p:grpSpPr>
        <p:pic>
          <p:nvPicPr>
            <p:cNvPr id="77" name="그림 76"/>
            <p:cNvPicPr>
              <a:picLocks noChangeAspect="1"/>
            </p:cNvPicPr>
            <p:nvPr/>
          </p:nvPicPr>
          <p:blipFill rotWithShape="1">
            <a:blip r:embed="rId11"/>
            <a:srcRect l="34520" t="30340" r="22970" b="21050"/>
            <a:stretch>
              <a:fillRect/>
            </a:stretch>
          </p:blipFill>
          <p:spPr>
            <a:xfrm>
              <a:off x="5391884" y="2341444"/>
              <a:ext cx="4495800" cy="3333750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76200" dist="76200" dir="2700000" algn="ctr" rotWithShape="0">
                <a:srgbClr val="000000">
                  <a:alpha val="10000"/>
                </a:srgbClr>
              </a:outerShdw>
            </a:effectLst>
          </p:spPr>
        </p:pic>
        <p:sp>
          <p:nvSpPr>
            <p:cNvPr id="81" name="직사각형 80"/>
            <p:cNvSpPr/>
            <p:nvPr/>
          </p:nvSpPr>
          <p:spPr>
            <a:xfrm>
              <a:off x="9420513" y="3371850"/>
              <a:ext cx="400138" cy="793759"/>
            </a:xfrm>
            <a:prstGeom prst="rect">
              <a:avLst/>
            </a:prstGeom>
            <a:noFill/>
            <a:ln w="38100" cap="rnd">
              <a:solidFill>
                <a:srgbClr val="FF4D00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cxnSp>
          <p:nvCxnSpPr>
            <p:cNvPr id="82" name="직선 화살표 연결선 81"/>
            <p:cNvCxnSpPr>
              <a:stCxn id="81" idx="2"/>
              <a:endCxn id="83" idx="0"/>
            </p:cNvCxnSpPr>
            <p:nvPr/>
          </p:nvCxnSpPr>
          <p:spPr>
            <a:xfrm rot="16200000" flipH="1">
              <a:off x="9279780" y="4506412"/>
              <a:ext cx="683838" cy="2233"/>
            </a:xfrm>
            <a:prstGeom prst="straightConnector1">
              <a:avLst/>
            </a:prstGeom>
            <a:ln w="38100" cap="rnd">
              <a:solidFill>
                <a:srgbClr val="FF4D00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Box 82"/>
            <p:cNvSpPr txBox="1"/>
            <p:nvPr/>
          </p:nvSpPr>
          <p:spPr>
            <a:xfrm>
              <a:off x="8288362" y="4849448"/>
              <a:ext cx="2668905" cy="5710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본인이 작성한 댓글일 경우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수정</a:t>
              </a:r>
              <a:r>
                <a:rPr kumimoji="0" lang="en-US" altLang="ko-KR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,</a:t>
              </a: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 삭제 버튼이 나타남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1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78" grpId="0" animBg="1"/>
      <p:bldP spid="8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7" name="모서리가 둥근 직사각형 31"/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18" name="Group 12"/>
          <p:cNvGrpSpPr>
            <a:grpSpLocks noChangeAspect="1"/>
          </p:cNvGrpSpPr>
          <p:nvPr/>
        </p:nvGrpSpPr>
        <p:grpSpPr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/>
            <p:cNvSpPr/>
            <p:nvPr/>
          </p:nvSpPr>
          <p:spPr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Freeform 14"/>
            <p:cNvSpPr/>
            <p:nvPr/>
          </p:nvSpPr>
          <p:spPr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/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4" name="사각형: 둥근 모서리 23"/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25" name="원형: 비어 있음 24"/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>
              <a:ln w="9525"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순서도: 대체 처리 25"/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팀원별 개발 설명 및 시연</a:t>
            </a: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10"/>
          <a:srcRect l="32290" t="6000" r="22220" b="7330"/>
          <a:stretch>
            <a:fillRect/>
          </a:stretch>
        </p:blipFill>
        <p:spPr>
          <a:xfrm>
            <a:off x="2830829" y="1836420"/>
            <a:ext cx="3634480" cy="4328160"/>
          </a:xfrm>
          <a:prstGeom prst="rect">
            <a:avLst/>
          </a:prstGeom>
          <a:ln w="88900" cap="sq">
            <a:noFill/>
            <a:miter/>
          </a:ln>
          <a:effectLst>
            <a:outerShdw blurRad="76200" dist="76200" dir="2700000" algn="ctr" rotWithShape="0">
              <a:srgbClr val="000000">
                <a:alpha val="10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1944216" y="1167778"/>
            <a:ext cx="513242" cy="51324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402429" y="1224073"/>
            <a:ext cx="2984911" cy="4408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진료톡 </a:t>
            </a:r>
            <a:r>
              <a:rPr kumimoji="0" lang="en-US" altLang="ko-KR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-</a:t>
            </a:r>
            <a:r>
              <a:rPr kumimoji="0" lang="ko-KR" altLang="en-US" sz="23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게시글 삭제</a:t>
            </a:r>
          </a:p>
        </p:txBody>
      </p:sp>
      <p:cxnSp>
        <p:nvCxnSpPr>
          <p:cNvPr id="86" name="연결선: 꺾임 85"/>
          <p:cNvCxnSpPr>
            <a:stCxn id="89" idx="3"/>
            <a:endCxn id="96" idx="1"/>
          </p:cNvCxnSpPr>
          <p:nvPr/>
        </p:nvCxnSpPr>
        <p:spPr>
          <a:xfrm flipV="1">
            <a:off x="5886537" y="3429000"/>
            <a:ext cx="1193613" cy="2601456"/>
          </a:xfrm>
          <a:prstGeom prst="bentConnector3">
            <a:avLst>
              <a:gd name="adj1" fmla="val 63823"/>
            </a:avLst>
          </a:prstGeom>
          <a:ln w="38100" cap="rnd">
            <a:solidFill>
              <a:srgbClr val="D70909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5513423" y="5896135"/>
            <a:ext cx="373114" cy="268643"/>
          </a:xfrm>
          <a:prstGeom prst="rect">
            <a:avLst/>
          </a:prstGeom>
          <a:noFill/>
          <a:ln w="38100" cap="rnd">
            <a:solidFill>
              <a:srgbClr val="D70909"/>
            </a:solidFill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99" name="그룹 98"/>
          <p:cNvGrpSpPr/>
          <p:nvPr/>
        </p:nvGrpSpPr>
        <p:grpSpPr>
          <a:xfrm>
            <a:off x="7080151" y="2856606"/>
            <a:ext cx="3465668" cy="1928554"/>
            <a:chOff x="7137301" y="2856606"/>
            <a:chExt cx="3465668" cy="1928554"/>
          </a:xfrm>
        </p:grpSpPr>
        <p:sp>
          <p:nvSpPr>
            <p:cNvPr id="79" name="TextBox 78"/>
            <p:cNvSpPr txBox="1"/>
            <p:nvPr/>
          </p:nvSpPr>
          <p:spPr>
            <a:xfrm>
              <a:off x="7476700" y="4213554"/>
              <a:ext cx="2786870" cy="5716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삭제버튼 클릭 시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게시물 삭제 여부 확인 창</a:t>
              </a:r>
            </a:p>
          </p:txBody>
        </p:sp>
        <p:pic>
          <p:nvPicPr>
            <p:cNvPr id="96" name="그림 95"/>
            <p:cNvPicPr>
              <a:picLocks noChangeAspect="1"/>
            </p:cNvPicPr>
            <p:nvPr/>
          </p:nvPicPr>
          <p:blipFill rotWithShape="1">
            <a:blip r:embed="rId12"/>
            <a:srcRect l="38540" t="4170" r="38500" b="83700"/>
            <a:stretch>
              <a:fillRect/>
            </a:stretch>
          </p:blipFill>
          <p:spPr>
            <a:xfrm>
              <a:off x="7137301" y="2856606"/>
              <a:ext cx="3465668" cy="1144787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76200" dist="76200" dir="2700000" algn="ctr" rotWithShape="0">
                <a:srgbClr val="000000">
                  <a:alpha val="10000"/>
                </a:srgbClr>
              </a:outerShdw>
            </a:effectLst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1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9" grpId="0" animBg="1"/>
      <p:bldP spid="9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4793181" y="3001317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&amp;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24AD17D-5829-42B8-B056-971C540E42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961" y="2301966"/>
            <a:ext cx="1361622" cy="136162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3B287356-A146-45AE-A10B-79E8E0F42E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208" y="2342916"/>
            <a:ext cx="1246365" cy="124636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1F3C571-E3F0-4150-A9FB-B1E766B655D6}"/>
              </a:ext>
            </a:extLst>
          </p:cNvPr>
          <p:cNvSpPr txBox="1"/>
          <p:nvPr/>
        </p:nvSpPr>
        <p:spPr>
          <a:xfrm>
            <a:off x="1288898" y="3712087"/>
            <a:ext cx="5801747" cy="1301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800" b="1" spc="300" dirty="0" err="1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김연섭</a:t>
            </a:r>
            <a:endParaRPr lang="en-US" altLang="ko-KR" sz="2800" b="1" spc="300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800" b="1" spc="300" dirty="0">
                <a:solidFill>
                  <a:srgbClr val="FF9E27"/>
                </a:solidFill>
                <a:latin typeface="맑은 고딕" panose="020F0502020204030204"/>
                <a:ea typeface="맑은 고딕" panose="020B0503020000020004" pitchFamily="50" charset="-127"/>
              </a:rPr>
              <a:t>회원 </a:t>
            </a:r>
            <a:r>
              <a:rPr lang="ko-KR" altLang="en-US" sz="2800" b="1" spc="300" dirty="0" err="1">
                <a:solidFill>
                  <a:srgbClr val="FF9E27"/>
                </a:solidFill>
                <a:latin typeface="맑은 고딕" panose="020F0502020204030204"/>
                <a:ea typeface="맑은 고딕" panose="020B0503020000020004" pitchFamily="50" charset="-127"/>
              </a:rPr>
              <a:t>자유톡</a:t>
            </a:r>
            <a:r>
              <a:rPr lang="ko-KR" altLang="en-US" sz="2800" b="1" spc="300" dirty="0">
                <a:solidFill>
                  <a:srgbClr val="FF9E27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en-US" altLang="ko-KR" sz="2800" b="1" spc="300" dirty="0">
                <a:solidFill>
                  <a:srgbClr val="FF9E27"/>
                </a:solidFill>
                <a:latin typeface="맑은 고딕" panose="020F0502020204030204"/>
                <a:ea typeface="맑은 고딕" panose="020B0503020000020004" pitchFamily="50" charset="-127"/>
              </a:rPr>
              <a:t>CRUD</a:t>
            </a:r>
            <a:endParaRPr lang="ko-KR" altLang="en-US" sz="2800" b="1" spc="300" dirty="0">
              <a:solidFill>
                <a:srgbClr val="FF9E27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A23F1D7-0C75-403F-8F48-62328A0C8738}"/>
              </a:ext>
            </a:extLst>
          </p:cNvPr>
          <p:cNvSpPr txBox="1"/>
          <p:nvPr/>
        </p:nvSpPr>
        <p:spPr>
          <a:xfrm>
            <a:off x="6614105" y="3679490"/>
            <a:ext cx="5096573" cy="1301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800" b="1" spc="300" dirty="0">
                <a:latin typeface="나눔바른고딕"/>
              </a:rPr>
              <a:t>안정민</a:t>
            </a:r>
            <a:endParaRPr lang="en-US" altLang="ko-KR" sz="2800" b="1" spc="300" dirty="0">
              <a:latin typeface="나눔바른고딕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800" b="1" dirty="0">
                <a:solidFill>
                  <a:srgbClr val="FF9E27"/>
                </a:solidFill>
                <a:latin typeface="나눔바른고딕"/>
              </a:rPr>
              <a:t>비회원 </a:t>
            </a:r>
            <a:r>
              <a:rPr lang="ko-KR" altLang="en-US" sz="2800" b="1" dirty="0" err="1">
                <a:solidFill>
                  <a:srgbClr val="FF9E27"/>
                </a:solidFill>
                <a:latin typeface="나눔바른고딕"/>
              </a:rPr>
              <a:t>자유톡</a:t>
            </a:r>
            <a:r>
              <a:rPr lang="ko-KR" altLang="en-US" sz="2800" b="1" dirty="0">
                <a:solidFill>
                  <a:srgbClr val="FF9E27"/>
                </a:solidFill>
                <a:latin typeface="나눔바른고딕"/>
              </a:rPr>
              <a:t> </a:t>
            </a:r>
            <a:r>
              <a:rPr lang="en-US" altLang="ko-KR" sz="2800" b="1" dirty="0">
                <a:solidFill>
                  <a:srgbClr val="FF9E27"/>
                </a:solidFill>
                <a:latin typeface="나눔바른고딕"/>
              </a:rPr>
              <a:t>CRUD</a:t>
            </a:r>
            <a:endParaRPr lang="ko-KR" altLang="en-US" sz="2800" dirty="0">
              <a:solidFill>
                <a:srgbClr val="FF9E27"/>
              </a:solidFill>
              <a:latin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230745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7367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글 리스트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11FF6-3CE9-42C1-AFA5-5AA6EC441E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28248" y="2293847"/>
            <a:ext cx="1933845" cy="2715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E4C89A-090D-4772-9875-AECD979871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0191" y="1914494"/>
            <a:ext cx="4296375" cy="3992532"/>
          </a:xfrm>
          <a:prstGeom prst="rect">
            <a:avLst/>
          </a:prstGeom>
        </p:spPr>
      </p:pic>
      <p:pic>
        <p:nvPicPr>
          <p:cNvPr id="30" name="Picture 3" descr="C:\Users\JR\Downloads\커서.png">
            <a:extLst>
              <a:ext uri="{FF2B5EF4-FFF2-40B4-BE49-F238E27FC236}">
                <a16:creationId xmlns:a16="http://schemas.microsoft.com/office/drawing/2014/main" id="{09FB6070-A72A-481B-84A7-B43E6C339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067" y="3486245"/>
            <a:ext cx="419384" cy="5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1C061D-1851-4FC6-B212-DBB492F7BE19}"/>
              </a:ext>
            </a:extLst>
          </p:cNvPr>
          <p:cNvSpPr txBox="1"/>
          <p:nvPr/>
        </p:nvSpPr>
        <p:spPr>
          <a:xfrm>
            <a:off x="3747794" y="3101460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Click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C46128E-2E66-4B95-83E8-B1001DC90955}"/>
              </a:ext>
            </a:extLst>
          </p:cNvPr>
          <p:cNvSpPr/>
          <p:nvPr/>
        </p:nvSpPr>
        <p:spPr>
          <a:xfrm>
            <a:off x="5122719" y="3386844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2" name="그림 28">
            <a:extLst>
              <a:ext uri="{FF2B5EF4-FFF2-40B4-BE49-F238E27FC236}">
                <a16:creationId xmlns:a16="http://schemas.microsoft.com/office/drawing/2014/main" id="{40E985D3-9B7D-429E-8559-25D708BDF82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76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96296E-6 L 2.70833E-6 -0.067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E4C89A-090D-4772-9875-AECD979871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1384" y="1238758"/>
            <a:ext cx="5240704" cy="4870077"/>
          </a:xfrm>
          <a:prstGeom prst="rect">
            <a:avLst/>
          </a:prstGeom>
        </p:spPr>
      </p:pic>
      <p:pic>
        <p:nvPicPr>
          <p:cNvPr id="3" name="그림 28">
            <a:extLst>
              <a:ext uri="{FF2B5EF4-FFF2-40B4-BE49-F238E27FC236}">
                <a16:creationId xmlns:a16="http://schemas.microsoft.com/office/drawing/2014/main" id="{4124E4F5-9A07-4E00-9922-3E65808E32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443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7367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글 쓰기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F3A330-252D-4E0D-881D-985BD29AF3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50928" y="2779910"/>
            <a:ext cx="3178471" cy="24936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CE9D73-A3DF-4375-8C42-4311E091E0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70958" y="1954242"/>
            <a:ext cx="3783142" cy="3893255"/>
          </a:xfrm>
          <a:prstGeom prst="rect">
            <a:avLst/>
          </a:prstGeom>
        </p:spPr>
      </p:pic>
      <p:pic>
        <p:nvPicPr>
          <p:cNvPr id="32" name="Picture 3" descr="C:\Users\JR\Downloads\커서.png">
            <a:extLst>
              <a:ext uri="{FF2B5EF4-FFF2-40B4-BE49-F238E27FC236}">
                <a16:creationId xmlns:a16="http://schemas.microsoft.com/office/drawing/2014/main" id="{4E83AFCA-5FCA-40E8-BC91-4F61FFB41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718" y="3809828"/>
            <a:ext cx="335393" cy="44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DC9599-9DFD-4A8B-8BA8-5851CE83BF57}"/>
              </a:ext>
            </a:extLst>
          </p:cNvPr>
          <p:cNvSpPr txBox="1"/>
          <p:nvPr/>
        </p:nvSpPr>
        <p:spPr>
          <a:xfrm>
            <a:off x="4371647" y="3348163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Click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F4793B98-46D6-4625-B14E-F0EB948DC046}"/>
              </a:ext>
            </a:extLst>
          </p:cNvPr>
          <p:cNvSpPr/>
          <p:nvPr/>
        </p:nvSpPr>
        <p:spPr>
          <a:xfrm>
            <a:off x="5885891" y="3578996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6" name="그림 28">
            <a:extLst>
              <a:ext uri="{FF2B5EF4-FFF2-40B4-BE49-F238E27FC236}">
                <a16:creationId xmlns:a16="http://schemas.microsoft.com/office/drawing/2014/main" id="{ED345AB7-20AC-4E85-A07C-119DDA4C30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3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44444E-6 L 3.95833E-6 -0.06759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14493" y="1010504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CE9D73-A3DF-4375-8C42-4311E091E0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15105" y="1960551"/>
            <a:ext cx="4055406" cy="4173444"/>
          </a:xfrm>
          <a:prstGeom prst="rect">
            <a:avLst/>
          </a:prstGeom>
        </p:spPr>
      </p:pic>
      <p:pic>
        <p:nvPicPr>
          <p:cNvPr id="4" name="그림 28">
            <a:extLst>
              <a:ext uri="{FF2B5EF4-FFF2-40B4-BE49-F238E27FC236}">
                <a16:creationId xmlns:a16="http://schemas.microsoft.com/office/drawing/2014/main" id="{94F1DA98-165B-423C-9FEE-66FF85DFA1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sp>
        <p:nvSpPr>
          <p:cNvPr id="6" name="직사각형 1">
            <a:extLst>
              <a:ext uri="{FF2B5EF4-FFF2-40B4-BE49-F238E27FC236}">
                <a16:creationId xmlns:a16="http://schemas.microsoft.com/office/drawing/2014/main" id="{87A5A919-BEEF-4255-B93D-2377E09CFDD2}"/>
              </a:ext>
            </a:extLst>
          </p:cNvPr>
          <p:cNvSpPr/>
          <p:nvPr/>
        </p:nvSpPr>
        <p:spPr>
          <a:xfrm>
            <a:off x="2736758" y="1155786"/>
            <a:ext cx="4210141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글 쓰기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CE5779A-E9C4-439D-9B24-B257807BFF7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71122" y="1930400"/>
            <a:ext cx="4061977" cy="420359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7C6202C-1A8C-4873-9EFD-7AB08B1C4BC9}"/>
              </a:ext>
            </a:extLst>
          </p:cNvPr>
          <p:cNvSpPr/>
          <p:nvPr/>
        </p:nvSpPr>
        <p:spPr>
          <a:xfrm>
            <a:off x="6596030" y="2164161"/>
            <a:ext cx="4412159" cy="18753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135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7367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게시글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6" name="그림 28">
            <a:extLst>
              <a:ext uri="{FF2B5EF4-FFF2-40B4-BE49-F238E27FC236}">
                <a16:creationId xmlns:a16="http://schemas.microsoft.com/office/drawing/2014/main" id="{ED345AB7-20AC-4E85-A07C-119DDA4C30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26E2A3-ED79-4E42-8F15-5D91F220097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39980"/>
          <a:stretch/>
        </p:blipFill>
        <p:spPr>
          <a:xfrm>
            <a:off x="2086448" y="2587771"/>
            <a:ext cx="3877296" cy="2807393"/>
          </a:xfrm>
          <a:prstGeom prst="rect">
            <a:avLst/>
          </a:prstGeom>
        </p:spPr>
      </p:pic>
      <p:pic>
        <p:nvPicPr>
          <p:cNvPr id="32" name="Picture 3" descr="C:\Users\JR\Downloads\커서.png">
            <a:extLst>
              <a:ext uri="{FF2B5EF4-FFF2-40B4-BE49-F238E27FC236}">
                <a16:creationId xmlns:a16="http://schemas.microsoft.com/office/drawing/2014/main" id="{4E83AFCA-5FCA-40E8-BC91-4F61FFB41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414" y="4279430"/>
            <a:ext cx="335393" cy="44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DC9599-9DFD-4A8B-8BA8-5851CE83BF57}"/>
              </a:ext>
            </a:extLst>
          </p:cNvPr>
          <p:cNvSpPr txBox="1"/>
          <p:nvPr/>
        </p:nvSpPr>
        <p:spPr>
          <a:xfrm>
            <a:off x="4117133" y="3808184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Click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F4793B98-46D6-4625-B14E-F0EB948DC046}"/>
              </a:ext>
            </a:extLst>
          </p:cNvPr>
          <p:cNvSpPr/>
          <p:nvPr/>
        </p:nvSpPr>
        <p:spPr>
          <a:xfrm>
            <a:off x="6169940" y="3732247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F62A67-0CE5-454B-A2ED-DCAF8751200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43439" y="1528190"/>
            <a:ext cx="4280672" cy="454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555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2.5E-6 -0.06759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203F97F1-177B-4888-ADE0-DA1ED121EBBF}"/>
              </a:ext>
            </a:extLst>
          </p:cNvPr>
          <p:cNvSpPr/>
          <p:nvPr/>
        </p:nvSpPr>
        <p:spPr>
          <a:xfrm>
            <a:off x="1742302" y="225083"/>
            <a:ext cx="10057643" cy="562708"/>
          </a:xfrm>
          <a:prstGeom prst="rect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EC140BA6-D2AE-4632-A3CF-D198AEF44FDA}"/>
              </a:ext>
            </a:extLst>
          </p:cNvPr>
          <p:cNvSpPr/>
          <p:nvPr/>
        </p:nvSpPr>
        <p:spPr>
          <a:xfrm>
            <a:off x="1819664" y="286441"/>
            <a:ext cx="4080391" cy="4399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8" y="1176171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33B65488-126C-4F54-8F82-2AF71602A0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190" y="1230988"/>
            <a:ext cx="9226395" cy="360406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948AEE6-D99C-4B7D-9DFB-1AD85BE0E2EB}"/>
              </a:ext>
            </a:extLst>
          </p:cNvPr>
          <p:cNvSpPr txBox="1"/>
          <p:nvPr/>
        </p:nvSpPr>
        <p:spPr>
          <a:xfrm>
            <a:off x="2100618" y="5080462"/>
            <a:ext cx="8569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환자를 위한 커뮤니티 사이트 </a:t>
            </a:r>
            <a:r>
              <a:rPr lang="ko-KR" altLang="en-US" sz="2400" b="1" dirty="0" err="1">
                <a:solidFill>
                  <a:srgbClr val="FF9E27"/>
                </a:solidFill>
              </a:rPr>
              <a:t>호랭이</a:t>
            </a:r>
            <a:r>
              <a:rPr lang="ko-KR" altLang="en-US" sz="2400" b="1" dirty="0">
                <a:solidFill>
                  <a:srgbClr val="FF9E27"/>
                </a:solidFill>
              </a:rPr>
              <a:t> 약방</a:t>
            </a:r>
            <a:endParaRPr lang="ko-KR" altLang="en-US" b="1" dirty="0">
              <a:solidFill>
                <a:srgbClr val="FF9E27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AA0CA9-E323-42CB-8623-9A2DC204CAA7}"/>
              </a:ext>
            </a:extLst>
          </p:cNvPr>
          <p:cNvSpPr txBox="1"/>
          <p:nvPr/>
        </p:nvSpPr>
        <p:spPr>
          <a:xfrm>
            <a:off x="2132470" y="5582560"/>
            <a:ext cx="8991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의료서비스의 궁금한 점을 질문하고 본인의 진료받은 기록을 공유하는 사이트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3E879B-8A8E-4E46-9A32-C6A520A47D45}"/>
              </a:ext>
            </a:extLst>
          </p:cNvPr>
          <p:cNvSpPr txBox="1"/>
          <p:nvPr/>
        </p:nvSpPr>
        <p:spPr>
          <a:xfrm>
            <a:off x="1988190" y="379402"/>
            <a:ext cx="1972830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호랭이</a:t>
            </a:r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약방</a:t>
            </a:r>
          </a:p>
        </p:txBody>
      </p:sp>
    </p:spTree>
    <p:extLst>
      <p:ext uri="{BB962C8B-B14F-4D97-AF65-F5344CB8AC3E}">
        <p14:creationId xmlns:p14="http://schemas.microsoft.com/office/powerpoint/2010/main" val="1861128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14493" y="1010504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pic>
        <p:nvPicPr>
          <p:cNvPr id="4" name="그림 28">
            <a:extLst>
              <a:ext uri="{FF2B5EF4-FFF2-40B4-BE49-F238E27FC236}">
                <a16:creationId xmlns:a16="http://schemas.microsoft.com/office/drawing/2014/main" id="{94F1DA98-165B-423C-9FEE-66FF85DFA1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sp>
        <p:nvSpPr>
          <p:cNvPr id="6" name="직사각형 1">
            <a:extLst>
              <a:ext uri="{FF2B5EF4-FFF2-40B4-BE49-F238E27FC236}">
                <a16:creationId xmlns:a16="http://schemas.microsoft.com/office/drawing/2014/main" id="{87A5A919-BEEF-4255-B93D-2377E09CFDD2}"/>
              </a:ext>
            </a:extLst>
          </p:cNvPr>
          <p:cNvSpPr/>
          <p:nvPr/>
        </p:nvSpPr>
        <p:spPr>
          <a:xfrm>
            <a:off x="2736758" y="1155786"/>
            <a:ext cx="4210141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게시글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F451D7-F08C-47BF-BD34-C5AD2A23128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32747" y="1914493"/>
            <a:ext cx="4063954" cy="4312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06A12C-74CD-43E3-A6D1-F3E075903B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36864" y="1906026"/>
            <a:ext cx="4063954" cy="43205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E1C868C-B21C-4F95-850A-778B35217670}"/>
              </a:ext>
            </a:extLst>
          </p:cNvPr>
          <p:cNvSpPr/>
          <p:nvPr/>
        </p:nvSpPr>
        <p:spPr>
          <a:xfrm>
            <a:off x="6680200" y="4488033"/>
            <a:ext cx="4412159" cy="18753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288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7367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글 수정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B9FAA06F-B696-4FEC-BAEE-669F43025E73}"/>
              </a:ext>
            </a:extLst>
          </p:cNvPr>
          <p:cNvSpPr/>
          <p:nvPr/>
        </p:nvSpPr>
        <p:spPr>
          <a:xfrm>
            <a:off x="5534768" y="3440293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0E84D13-03D3-4B35-AACC-4FB1228B5DF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511" b="18910"/>
          <a:stretch/>
        </p:blipFill>
        <p:spPr>
          <a:xfrm>
            <a:off x="2403361" y="3200876"/>
            <a:ext cx="2695447" cy="10627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A7E538-C7D9-429B-9D63-6553970370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57089" y="1296384"/>
            <a:ext cx="4496427" cy="4858428"/>
          </a:xfrm>
          <a:prstGeom prst="rect">
            <a:avLst/>
          </a:prstGeom>
        </p:spPr>
      </p:pic>
      <p:pic>
        <p:nvPicPr>
          <p:cNvPr id="16" name="그림 28">
            <a:extLst>
              <a:ext uri="{FF2B5EF4-FFF2-40B4-BE49-F238E27FC236}">
                <a16:creationId xmlns:a16="http://schemas.microsoft.com/office/drawing/2014/main" id="{4ABA3E3F-50C0-4F13-966C-F93946237EF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E009302-4F8C-4F08-B3D3-08E725E2DD2D}"/>
              </a:ext>
            </a:extLst>
          </p:cNvPr>
          <p:cNvSpPr txBox="1"/>
          <p:nvPr/>
        </p:nvSpPr>
        <p:spPr>
          <a:xfrm>
            <a:off x="3774518" y="3270581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Click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6" name="Picture 3" descr="C:\Users\JR\Downloads\커서.png">
            <a:extLst>
              <a:ext uri="{FF2B5EF4-FFF2-40B4-BE49-F238E27FC236}">
                <a16:creationId xmlns:a16="http://schemas.microsoft.com/office/drawing/2014/main" id="{BA320C07-8AE7-41EA-9B46-764BF764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276" y="4039758"/>
            <a:ext cx="335393" cy="44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81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2.91667E-6 -0.06759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A7E538-C7D9-429B-9D63-6553970370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07843" y="1848543"/>
            <a:ext cx="3923542" cy="4239422"/>
          </a:xfrm>
          <a:prstGeom prst="rect">
            <a:avLst/>
          </a:prstGeom>
        </p:spPr>
      </p:pic>
      <p:pic>
        <p:nvPicPr>
          <p:cNvPr id="3" name="그림 28">
            <a:extLst>
              <a:ext uri="{FF2B5EF4-FFF2-40B4-BE49-F238E27FC236}">
                <a16:creationId xmlns:a16="http://schemas.microsoft.com/office/drawing/2014/main" id="{172A18A5-4658-4485-B786-FC9B6402D0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sp>
        <p:nvSpPr>
          <p:cNvPr id="4" name="직사각형 1">
            <a:extLst>
              <a:ext uri="{FF2B5EF4-FFF2-40B4-BE49-F238E27FC236}">
                <a16:creationId xmlns:a16="http://schemas.microsoft.com/office/drawing/2014/main" id="{D71AB199-3108-47A8-9DC8-2FFDC1195FA2}"/>
              </a:ext>
            </a:extLst>
          </p:cNvPr>
          <p:cNvSpPr/>
          <p:nvPr/>
        </p:nvSpPr>
        <p:spPr>
          <a:xfrm>
            <a:off x="29399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글 수정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5258299A-F704-4BFD-8B10-5CDB686A291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58585" y="1848543"/>
            <a:ext cx="3923542" cy="420455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4906265-0E7D-441B-99D5-49C9FCAA91A6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659" r="1956" b="6481"/>
          <a:stretch/>
        </p:blipFill>
        <p:spPr>
          <a:xfrm>
            <a:off x="7230056" y="1184479"/>
            <a:ext cx="3634815" cy="6722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31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914558" y="1155786"/>
            <a:ext cx="522614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글 삭제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8FF1E-03DC-403F-8C66-FF6C7FE7443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511" b="18910"/>
          <a:stretch/>
        </p:blipFill>
        <p:spPr>
          <a:xfrm>
            <a:off x="2354738" y="2714526"/>
            <a:ext cx="2695447" cy="10627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727FA-6893-4B93-B362-4B9E6F022D61}"/>
              </a:ext>
            </a:extLst>
          </p:cNvPr>
          <p:cNvSpPr txBox="1"/>
          <p:nvPr/>
        </p:nvSpPr>
        <p:spPr>
          <a:xfrm>
            <a:off x="2670423" y="2794885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Click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21991D9-12F5-4C31-B1AA-2FDFDAF1FC3E}"/>
              </a:ext>
            </a:extLst>
          </p:cNvPr>
          <p:cNvSpPr/>
          <p:nvPr/>
        </p:nvSpPr>
        <p:spPr>
          <a:xfrm>
            <a:off x="5601813" y="2996584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B6F014-5CEA-4864-A699-C3FFA9DB653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050" t="8556" r="3149" b="9868"/>
          <a:stretch/>
        </p:blipFill>
        <p:spPr>
          <a:xfrm>
            <a:off x="6785712" y="2674716"/>
            <a:ext cx="4199788" cy="11423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" descr="C:\Users\JR\Downloads\커서.png">
            <a:extLst>
              <a:ext uri="{FF2B5EF4-FFF2-40B4-BE49-F238E27FC236}">
                <a16:creationId xmlns:a16="http://schemas.microsoft.com/office/drawing/2014/main" id="{81F6AAC4-7B9C-44B6-82BF-4D3F3EC2A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237" y="3624446"/>
            <a:ext cx="335393" cy="44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28">
            <a:extLst>
              <a:ext uri="{FF2B5EF4-FFF2-40B4-BE49-F238E27FC236}">
                <a16:creationId xmlns:a16="http://schemas.microsoft.com/office/drawing/2014/main" id="{52EFAF21-2A25-4C0B-A312-98A4C303DBE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sp>
        <p:nvSpPr>
          <p:cNvPr id="40" name="Arrow: Right 39">
            <a:extLst>
              <a:ext uri="{FF2B5EF4-FFF2-40B4-BE49-F238E27FC236}">
                <a16:creationId xmlns:a16="http://schemas.microsoft.com/office/drawing/2014/main" id="{EC2E4450-181B-4F2A-9208-1B748C0B2B97}"/>
              </a:ext>
            </a:extLst>
          </p:cNvPr>
          <p:cNvSpPr/>
          <p:nvPr/>
        </p:nvSpPr>
        <p:spPr>
          <a:xfrm>
            <a:off x="5601813" y="4958661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3890FE-7A04-4AD5-8ED3-86A00E24ADAA}"/>
              </a:ext>
            </a:extLst>
          </p:cNvPr>
          <p:cNvSpPr txBox="1"/>
          <p:nvPr/>
        </p:nvSpPr>
        <p:spPr>
          <a:xfrm>
            <a:off x="2189807" y="221305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BD1CB29-2338-49B3-90F4-821B832B233F}"/>
              </a:ext>
            </a:extLst>
          </p:cNvPr>
          <p:cNvSpPr txBox="1"/>
          <p:nvPr/>
        </p:nvSpPr>
        <p:spPr>
          <a:xfrm>
            <a:off x="2152938" y="415714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FFD6A29-E373-45A7-93DD-A0135F2440F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659" r="1956" b="6481"/>
          <a:stretch/>
        </p:blipFill>
        <p:spPr>
          <a:xfrm>
            <a:off x="6822315" y="4862001"/>
            <a:ext cx="4131435" cy="7641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41BD105-E419-4285-90BC-8DB9195A47C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511" b="18910"/>
          <a:stretch/>
        </p:blipFill>
        <p:spPr>
          <a:xfrm>
            <a:off x="2354737" y="4689249"/>
            <a:ext cx="2695447" cy="10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39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2.08333E-6 -0.06759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8891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댓글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4A78C0-7C29-4B5A-83BB-3CB1A7E3B5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25779" y="2236030"/>
            <a:ext cx="8205124" cy="3456268"/>
          </a:xfrm>
          <a:prstGeom prst="rect">
            <a:avLst/>
          </a:prstGeom>
        </p:spPr>
      </p:pic>
      <p:pic>
        <p:nvPicPr>
          <p:cNvPr id="6" name="그림 28">
            <a:extLst>
              <a:ext uri="{FF2B5EF4-FFF2-40B4-BE49-F238E27FC236}">
                <a16:creationId xmlns:a16="http://schemas.microsoft.com/office/drawing/2014/main" id="{44EF6667-7D04-4F4F-8B96-4A398AAC29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77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30415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비회원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댓글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28">
            <a:extLst>
              <a:ext uri="{FF2B5EF4-FFF2-40B4-BE49-F238E27FC236}">
                <a16:creationId xmlns:a16="http://schemas.microsoft.com/office/drawing/2014/main" id="{44EF6667-7D04-4F4F-8B96-4A398AAC29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054D9C-F980-437D-B8BC-0A13D66873C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31641" y="2232660"/>
            <a:ext cx="8187114" cy="34751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8C56784-B047-4354-827B-08D81EFF8EB3}"/>
              </a:ext>
            </a:extLst>
          </p:cNvPr>
          <p:cNvSpPr/>
          <p:nvPr/>
        </p:nvSpPr>
        <p:spPr>
          <a:xfrm>
            <a:off x="2447864" y="2074445"/>
            <a:ext cx="8359791" cy="195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D357864-0F26-458E-A5C0-D3428A3946C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659" r="1956" b="6481"/>
          <a:stretch/>
        </p:blipFill>
        <p:spPr>
          <a:xfrm>
            <a:off x="5927268" y="5083397"/>
            <a:ext cx="4131435" cy="7641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3780043-93D6-45F7-82E3-3A6F0246648D}"/>
              </a:ext>
            </a:extLst>
          </p:cNvPr>
          <p:cNvSpPr/>
          <p:nvPr/>
        </p:nvSpPr>
        <p:spPr>
          <a:xfrm>
            <a:off x="5484813" y="4859301"/>
            <a:ext cx="5019736" cy="11766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5101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76616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팀원별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개발 설명 및 시연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405ACF6-B778-4880-BD43-0EB110EEA9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16" y="1155786"/>
            <a:ext cx="613425" cy="6134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11BC59-3F95-4034-A7EC-33A99D4ACA87}"/>
              </a:ext>
            </a:extLst>
          </p:cNvPr>
          <p:cNvSpPr/>
          <p:nvPr/>
        </p:nvSpPr>
        <p:spPr>
          <a:xfrm>
            <a:off x="2533559" y="1155786"/>
            <a:ext cx="3823432" cy="613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자유 톡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검색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F8A596-1226-4D99-A43A-EE443C16E2A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08962" y="3892897"/>
            <a:ext cx="3509851" cy="6134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FCA743-05E6-4326-8C4C-7E203291831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73824"/>
          <a:stretch/>
        </p:blipFill>
        <p:spPr>
          <a:xfrm>
            <a:off x="2234117" y="3078063"/>
            <a:ext cx="3429479" cy="61342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C84758D-A710-4939-B42E-663D4958D06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13527" y="1226822"/>
            <a:ext cx="4001058" cy="5010849"/>
          </a:xfrm>
          <a:prstGeom prst="rect">
            <a:avLst/>
          </a:prstGeom>
        </p:spPr>
      </p:pic>
      <p:sp>
        <p:nvSpPr>
          <p:cNvPr id="37" name="Arrow: Right 36">
            <a:extLst>
              <a:ext uri="{FF2B5EF4-FFF2-40B4-BE49-F238E27FC236}">
                <a16:creationId xmlns:a16="http://schemas.microsoft.com/office/drawing/2014/main" id="{6F5F91BF-8B8F-4993-A905-CD438BE88D2F}"/>
              </a:ext>
            </a:extLst>
          </p:cNvPr>
          <p:cNvSpPr/>
          <p:nvPr/>
        </p:nvSpPr>
        <p:spPr>
          <a:xfrm>
            <a:off x="6121703" y="3548248"/>
            <a:ext cx="749248" cy="523916"/>
          </a:xfrm>
          <a:prstGeom prst="rightArrow">
            <a:avLst/>
          </a:prstGeom>
          <a:solidFill>
            <a:srgbClr val="425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9" name="그림 28">
            <a:extLst>
              <a:ext uri="{FF2B5EF4-FFF2-40B4-BE49-F238E27FC236}">
                <a16:creationId xmlns:a16="http://schemas.microsoft.com/office/drawing/2014/main" id="{BAF4A4FC-A616-4DE2-AB78-23D1AC7E248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87" y="1193268"/>
            <a:ext cx="563860" cy="5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86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4382129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 err="1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느낀점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E9A8CD-8163-4BFE-9030-A7703EBBBF4B}"/>
              </a:ext>
            </a:extLst>
          </p:cNvPr>
          <p:cNvSpPr txBox="1"/>
          <p:nvPr/>
        </p:nvSpPr>
        <p:spPr>
          <a:xfrm>
            <a:off x="3449211" y="2804878"/>
            <a:ext cx="65559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프로젝트를 마무리하며 </a:t>
            </a:r>
            <a:r>
              <a:rPr lang="en-US" altLang="ko-KR" sz="4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. . .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0F10944B-15DF-433F-A021-8A09E215CB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966" y="5684296"/>
            <a:ext cx="460933" cy="460933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77C24CD-6860-4B50-B696-7017672F91C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785" y="5708427"/>
            <a:ext cx="412669" cy="412669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8379635-F2EB-4878-95ED-0F7D84C331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12" y="5717062"/>
            <a:ext cx="412669" cy="412669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26537BF-1E96-4119-853C-1707B1C989B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858" y="5732560"/>
            <a:ext cx="412669" cy="41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933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22222E-6 L -1.45833E-6 0.00023 C -1.45833E-6 -0.00555 -1.45833E-6 -0.01088 -0.00013 -0.0162 C -0.00013 -0.0169 -0.00026 -0.01759 -0.00026 -0.01852 C -0.00052 -0.0206 -0.00039 -0.01944 -0.00052 -0.02222 C -0.00052 -0.02916 -0.00052 -0.03611 -0.00039 -0.04305 C -0.00039 -0.04375 -0.00026 -0.04491 -0.00026 -0.04467 C -0.00013 -0.04583 -0.00013 -0.04653 -0.00013 -0.04722 C -1.45833E-6 -0.04791 -1.45833E-6 -0.04861 -1.45833E-6 -0.04907 C -1.45833E-6 -0.05069 -1.45833E-6 -0.05208 -0.00013 -0.05347 C -0.00013 -0.04259 -0.00013 -0.03125 -0.00026 -0.02037 C -0.00026 -0.01944 -0.00026 -0.01898 -0.00026 -0.01805 C -0.00052 -0.01528 -0.00026 -0.01643 -0.00052 -0.01481 C -0.00065 -0.01435 -0.00065 -0.01342 -0.00065 -0.01296 C -0.00078 -0.0125 -0.00091 -0.0125 -0.00078 -0.01203 C -0.00078 -0.01157 -0.00052 -0.00926 -0.00026 -0.00833 L -0.00013 -0.00741 C -1.45833E-6 -0.00717 -1.45833E-6 -0.00671 -1.45833E-6 -0.00648 C 0.00013 -0.00578 0.00026 -0.00555 0.00026 -0.00509 C 0.00039 -0.00463 0.00039 -0.0044 0.00039 -0.00416 C 0.00052 -0.00347 0.00065 -0.00301 0.00065 -0.00231 C 0.00078 -0.00185 0.00013 -0.00046 -1.45833E-6 -2.22222E-6 Z " pathEditMode="relative" rAng="0" ptsTypes="AAAAAAAAAAAAAAAAAAAAAA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66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2.59259E-6 L 2.5E-6 0.00023 C 2.5E-6 -0.00556 2.5E-6 -0.01088 -0.00013 -0.01621 C -0.00013 -0.0169 -0.00026 -0.0176 -0.00026 -0.01852 C -0.00052 -0.0206 -0.00039 -0.01945 -0.00052 -0.02222 C -0.00052 -0.02917 -0.00052 -0.03611 -0.00039 -0.04306 C -0.00039 -0.04375 -0.00026 -0.04491 -0.00026 -0.04468 C -0.00013 -0.04584 -0.00013 -0.04653 -0.00013 -0.04722 C 2.5E-6 -0.04792 2.5E-6 -0.04861 2.5E-6 -0.04908 C 2.5E-6 -0.0507 2.5E-6 -0.05209 -0.00013 -0.05347 C -0.00013 -0.0426 -0.00013 -0.03125 -0.00026 -0.02037 C -0.00026 -0.01945 -0.00026 -0.01898 -0.00026 -0.01806 C -0.00052 -0.01528 -0.00026 -0.01644 -0.00052 -0.01482 C -0.00065 -0.01435 -0.00065 -0.01343 -0.00065 -0.01297 C -0.00078 -0.0125 -0.00091 -0.0125 -0.00078 -0.01204 C -0.00078 -0.01158 -0.00052 -0.00926 -0.00026 -0.00834 L -0.00013 -0.00741 C 2.5E-6 -0.00718 2.5E-6 -0.00672 2.5E-6 -0.00648 C 0.00013 -0.00579 0.00026 -0.00556 0.00026 -0.0051 C 0.00039 -0.00463 0.00039 -0.0044 0.00039 -0.00417 C 0.00052 -0.00347 0.00065 -0.00301 0.00065 -0.00232 C 0.00078 -0.00185 0.00013 -0.00047 2.5E-6 2.59259E-6 Z " pathEditMode="relative" rAng="0" ptsTypes="AAAAAAAAAAAAAAAAAAAAAA">
                                      <p:cBhvr>
                                        <p:cTn id="1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66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3.33333E-6 0 L 3.33333E-6 0.00023 C 3.33333E-6 -0.00556 3.33333E-6 -0.01088 -0.00013 -0.0162 C -0.00013 -0.0169 -0.00026 -0.01759 -0.00026 -0.01852 C -0.00052 -0.0206 -0.00039 -0.01944 -0.00052 -0.02222 C -0.00052 -0.02917 -0.00052 -0.03611 -0.00039 -0.04306 C -0.00039 -0.04375 -0.00026 -0.04491 -0.00026 -0.04468 C -0.00013 -0.04583 -0.00013 -0.04653 -0.00013 -0.04722 C 3.33333E-6 -0.04792 3.33333E-6 -0.04861 3.33333E-6 -0.04907 C 3.33333E-6 -0.05069 3.33333E-6 -0.05208 -0.00013 -0.05347 C -0.00013 -0.04259 -0.00013 -0.03125 -0.00026 -0.02037 C -0.00026 -0.01944 -0.00026 -0.01898 -0.00026 -0.01806 C -0.00052 -0.01528 -0.00026 -0.01644 -0.00052 -0.01481 C -0.00065 -0.01435 -0.00065 -0.01343 -0.00065 -0.01296 C -0.00078 -0.0125 -0.00091 -0.0125 -0.00078 -0.01204 C -0.00078 -0.01157 -0.00052 -0.00926 -0.00026 -0.00833 L -0.00013 -0.00741 C 3.33333E-6 -0.00718 3.33333E-6 -0.00671 3.33333E-6 -0.00648 C 0.00013 -0.00579 0.00026 -0.00556 0.00026 -0.00509 C 0.00039 -0.00463 0.00039 -0.0044 0.00039 -0.00417 C 0.00052 -0.00347 0.00065 -0.00301 0.00065 -0.00231 C 0.00078 -0.00185 0.00013 -0.00046 3.33333E-6 0 Z " pathEditMode="relative" rAng="0" ptsTypes="AAAAAAAAAAAAAAAAAAAA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66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4.16667E-6 0 L 4.16667E-6 0.00023 C 4.16667E-6 -0.00556 4.16667E-6 -0.01088 -0.00013 -0.0162 C -0.00013 -0.0169 -0.00026 -0.01759 -0.00026 -0.01852 C -0.00052 -0.0206 -0.00039 -0.01944 -0.00052 -0.02222 C -0.00052 -0.02917 -0.00052 -0.03611 -0.00039 -0.04306 C -0.00039 -0.04375 -0.00026 -0.04491 -0.00026 -0.04468 C -0.00013 -0.04583 -0.00013 -0.04653 -0.00013 -0.04722 C 4.16667E-6 -0.04792 4.16667E-6 -0.04861 4.16667E-6 -0.04907 C 4.16667E-6 -0.05069 4.16667E-6 -0.05208 -0.00013 -0.05347 C -0.00013 -0.04259 -0.00013 -0.03125 -0.00026 -0.02037 C -0.00026 -0.01944 -0.00026 -0.01898 -0.00026 -0.01806 C -0.00052 -0.01528 -0.00026 -0.01644 -0.00052 -0.01481 C -0.00066 -0.01435 -0.00066 -0.01343 -0.00066 -0.01296 C -0.00079 -0.0125 -0.00092 -0.0125 -0.00079 -0.01204 C -0.00079 -0.01157 -0.00052 -0.00926 -0.00026 -0.00833 L -0.00013 -0.00741 C 4.16667E-6 -0.00718 4.16667E-6 -0.00671 4.16667E-6 -0.00648 C 0.00013 -0.00579 0.00026 -0.00556 0.00026 -0.00509 C 0.00039 -0.00463 0.00039 -0.0044 0.00039 -0.00417 C 0.00052 -0.00347 0.00065 -0.00301 0.00065 -0.00231 C 0.00078 -0.00185 0.00013 -0.00046 4.16667E-6 0 Z " pathEditMode="relative" rAng="0" ptsTypes="AAAAAAAAAAAAAAAAAAAA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187836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E2D3123-FF10-4D89-8847-D7AEC294F54B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프로젝트 기획의도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C7A6D3A-2839-4AA0-A3AB-40735ECCD3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78" y="2932663"/>
            <a:ext cx="1047750" cy="104775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5445B44-CFE8-4955-BC34-290101A3BF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866" y="1877241"/>
            <a:ext cx="1047750" cy="10477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9283435-40D6-4D5F-B0BA-E74EE32777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359" y="4295675"/>
            <a:ext cx="1701325" cy="1701325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158CA44F-099F-44E3-8812-95D101834B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400" y="2808414"/>
            <a:ext cx="1047750" cy="1047750"/>
          </a:xfrm>
          <a:prstGeom prst="rect">
            <a:avLst/>
          </a:prstGeom>
        </p:spPr>
      </p:pic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78D7CE3-1679-4CC5-83F6-5AE12063EB25}"/>
              </a:ext>
            </a:extLst>
          </p:cNvPr>
          <p:cNvCxnSpPr>
            <a:cxnSpLocks/>
          </p:cNvCxnSpPr>
          <p:nvPr/>
        </p:nvCxnSpPr>
        <p:spPr>
          <a:xfrm>
            <a:off x="4360783" y="4094087"/>
            <a:ext cx="1024246" cy="8502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467D7C8-52ED-4A25-8DB9-9016D6C57AE5}"/>
              </a:ext>
            </a:extLst>
          </p:cNvPr>
          <p:cNvCxnSpPr>
            <a:cxnSpLocks/>
          </p:cNvCxnSpPr>
          <p:nvPr/>
        </p:nvCxnSpPr>
        <p:spPr>
          <a:xfrm>
            <a:off x="6373022" y="2995429"/>
            <a:ext cx="0" cy="114563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DBE5CF4-2C1E-45F9-B2F6-BE0D88FDCE3D}"/>
              </a:ext>
            </a:extLst>
          </p:cNvPr>
          <p:cNvCxnSpPr>
            <a:cxnSpLocks/>
          </p:cNvCxnSpPr>
          <p:nvPr/>
        </p:nvCxnSpPr>
        <p:spPr>
          <a:xfrm flipH="1">
            <a:off x="7361014" y="4025900"/>
            <a:ext cx="919386" cy="86053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51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187836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E2D3123-FF10-4D89-8847-D7AEC294F54B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프로젝트 기획의도</a:t>
            </a:r>
          </a:p>
        </p:txBody>
      </p:sp>
      <p:pic>
        <p:nvPicPr>
          <p:cNvPr id="3" name="그림 2" descr="그리기, 시계이(가) 표시된 사진&#10;&#10;자동 생성된 설명">
            <a:extLst>
              <a:ext uri="{FF2B5EF4-FFF2-40B4-BE49-F238E27FC236}">
                <a16:creationId xmlns:a16="http://schemas.microsoft.com/office/drawing/2014/main" id="{1DB3C761-F232-45B0-BCAC-9C20CC71F3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99" y="1747972"/>
            <a:ext cx="2933472" cy="2735409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6BAFB2C-BF25-4DA5-8B08-CDB2A7B164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6" y="1747973"/>
            <a:ext cx="4593038" cy="273540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A344FD-DED0-4D67-BAE4-4565E653F501}"/>
              </a:ext>
            </a:extLst>
          </p:cNvPr>
          <p:cNvSpPr txBox="1"/>
          <p:nvPr/>
        </p:nvSpPr>
        <p:spPr>
          <a:xfrm>
            <a:off x="2412996" y="4893390"/>
            <a:ext cx="86793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주위의 부정적인 시선으로 인해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내담자가 병원방문의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불편함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을 느낌</a:t>
            </a:r>
          </a:p>
        </p:txBody>
      </p:sp>
    </p:spTree>
    <p:extLst>
      <p:ext uri="{BB962C8B-B14F-4D97-AF65-F5344CB8AC3E}">
        <p14:creationId xmlns:p14="http://schemas.microsoft.com/office/powerpoint/2010/main" val="106562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187836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E2D3123-FF10-4D89-8847-D7AEC294F54B}"/>
              </a:ext>
            </a:extLst>
          </p:cNvPr>
          <p:cNvSpPr txBox="1"/>
          <p:nvPr/>
        </p:nvSpPr>
        <p:spPr>
          <a:xfrm>
            <a:off x="1944216" y="338495"/>
            <a:ext cx="3380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프로젝트 기획의도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밴치마킹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8E12BB2-EA9F-46BE-B47D-FF626CCD819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46" t="9934" r="31344"/>
          <a:stretch/>
        </p:blipFill>
        <p:spPr>
          <a:xfrm>
            <a:off x="2178725" y="1880255"/>
            <a:ext cx="3769339" cy="2971867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1C9795F-DF38-4494-9CF7-0EF3A78F729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513" t="9934" r="8305"/>
          <a:stretch/>
        </p:blipFill>
        <p:spPr>
          <a:xfrm>
            <a:off x="6695931" y="1878368"/>
            <a:ext cx="4396428" cy="305447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028AFD6-90B6-468A-917B-F747C398F5A2}"/>
              </a:ext>
            </a:extLst>
          </p:cNvPr>
          <p:cNvSpPr txBox="1"/>
          <p:nvPr/>
        </p:nvSpPr>
        <p:spPr>
          <a:xfrm>
            <a:off x="2111945" y="5061958"/>
            <a:ext cx="39840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lang="ko-KR" altLang="en-US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개발자들을 위한 </a:t>
            </a:r>
            <a:r>
              <a:rPr lang="ko-KR" altLang="en-US" b="1" dirty="0" err="1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커뮤니키</a:t>
            </a:r>
            <a:r>
              <a:rPr lang="ko-KR" altLang="en-US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사이트</a:t>
            </a:r>
            <a:endParaRPr lang="en-US" altLang="ko-KR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8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   질의응답을 통한 정보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공유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85D619-7CC0-49FC-84FF-904FA7F480E6}"/>
              </a:ext>
            </a:extLst>
          </p:cNvPr>
          <p:cNvSpPr txBox="1"/>
          <p:nvPr/>
        </p:nvSpPr>
        <p:spPr>
          <a:xfrm>
            <a:off x="6538789" y="1145136"/>
            <a:ext cx="4713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 err="1">
                <a:latin typeface="맑은 고딕" panose="020F0502020204030204"/>
                <a:ea typeface="맑은 고딕" panose="020B0503020000020004" pitchFamily="50" charset="-127"/>
              </a:rPr>
              <a:t>PatientsLikeMe</a:t>
            </a:r>
            <a:r>
              <a:rPr lang="en-US" altLang="ko-KR" sz="2400" b="1" dirty="0">
                <a:latin typeface="맑은 고딕" panose="020F0502020204030204"/>
                <a:ea typeface="맑은 고딕" panose="020B0503020000020004" pitchFamily="50" charset="-127"/>
              </a:rPr>
              <a:t>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dirty="0"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lang="ko-KR" altLang="en-US" sz="1600" b="1" dirty="0">
                <a:latin typeface="맑은 고딕" panose="020F0502020204030204"/>
                <a:ea typeface="맑은 고딕" panose="020B0503020000020004" pitchFamily="50" charset="-127"/>
              </a:rPr>
              <a:t>나와 같은 병을 지닌 사람들</a:t>
            </a:r>
            <a:r>
              <a:rPr lang="en-US" altLang="ko-KR" sz="1600" b="1" dirty="0">
                <a:latin typeface="맑은 고딕" panose="020F0502020204030204"/>
                <a:ea typeface="맑은 고딕" panose="020B0503020000020004" pitchFamily="50" charset="-127"/>
              </a:rPr>
              <a:t>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C93CEE-EEC7-4661-8D19-F7033C6BE54D}"/>
              </a:ext>
            </a:extLst>
          </p:cNvPr>
          <p:cNvSpPr txBox="1"/>
          <p:nvPr/>
        </p:nvSpPr>
        <p:spPr>
          <a:xfrm>
            <a:off x="2554731" y="1255485"/>
            <a:ext cx="300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OKKY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6F9E72-98A2-4782-A2F8-99A4D7E7CF2D}"/>
              </a:ext>
            </a:extLst>
          </p:cNvPr>
          <p:cNvSpPr txBox="1"/>
          <p:nvPr/>
        </p:nvSpPr>
        <p:spPr>
          <a:xfrm>
            <a:off x="6723200" y="5061958"/>
            <a:ext cx="444821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ko-KR" altLang="en-US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환자들을 위한 소셜 네트워크 서비스</a:t>
            </a:r>
            <a:endParaRPr kumimoji="0" lang="en-US" altLang="ko-KR" sz="18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endParaRPr kumimoji="0" lang="en-US" altLang="ko-KR" sz="8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   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60</a:t>
            </a: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만명이 넘는 환자들이 이 플랫폼을   </a:t>
            </a:r>
            <a:endParaRPr lang="en-US" altLang="ko-KR" sz="1600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   </a:t>
            </a: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통해서 </a:t>
            </a:r>
            <a:r>
              <a:rPr lang="ko-KR" altLang="en-US" sz="1600" dirty="0" err="1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질병벙보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치료법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부작용 등을 </a:t>
            </a:r>
            <a:endParaRPr lang="en-US" altLang="ko-KR" sz="1600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    </a:t>
            </a: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공유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288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187836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E2D3123-FF10-4D89-8847-D7AEC294F54B}"/>
              </a:ext>
            </a:extLst>
          </p:cNvPr>
          <p:cNvSpPr txBox="1"/>
          <p:nvPr/>
        </p:nvSpPr>
        <p:spPr>
          <a:xfrm>
            <a:off x="1944216" y="338495"/>
            <a:ext cx="333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프로젝트 기획의도 </a:t>
            </a:r>
            <a:r>
              <a:rPr kumimoji="0" lang="en-US" altLang="ko-KR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ko-KR" altLang="en-US" sz="1800" b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밴치마킹</a:t>
            </a:r>
            <a:endParaRPr kumimoji="0" lang="ko-KR" altLang="en-US" sz="18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8E12BB2-EA9F-46BE-B47D-FF626CCD819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46" t="9934" r="31344"/>
          <a:stretch/>
        </p:blipFill>
        <p:spPr>
          <a:xfrm>
            <a:off x="2178725" y="1880255"/>
            <a:ext cx="3769339" cy="2971867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1C9795F-DF38-4494-9CF7-0EF3A78F729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513" t="9934" r="8305"/>
          <a:stretch/>
        </p:blipFill>
        <p:spPr>
          <a:xfrm>
            <a:off x="6695931" y="1878368"/>
            <a:ext cx="4396428" cy="305447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028AFD6-90B6-468A-917B-F747C398F5A2}"/>
              </a:ext>
            </a:extLst>
          </p:cNvPr>
          <p:cNvSpPr txBox="1"/>
          <p:nvPr/>
        </p:nvSpPr>
        <p:spPr>
          <a:xfrm>
            <a:off x="2111945" y="5061958"/>
            <a:ext cx="39840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개발자들을 위한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커뮤니키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사이트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질의응답을 통한 정보 공유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85D619-7CC0-49FC-84FF-904FA7F480E6}"/>
              </a:ext>
            </a:extLst>
          </p:cNvPr>
          <p:cNvSpPr txBox="1"/>
          <p:nvPr/>
        </p:nvSpPr>
        <p:spPr>
          <a:xfrm>
            <a:off x="6538789" y="1145136"/>
            <a:ext cx="4713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PatientsLikeMe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나와 같은 병을 지닌 사람들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C93CEE-EEC7-4661-8D19-F7033C6BE54D}"/>
              </a:ext>
            </a:extLst>
          </p:cNvPr>
          <p:cNvSpPr txBox="1"/>
          <p:nvPr/>
        </p:nvSpPr>
        <p:spPr>
          <a:xfrm>
            <a:off x="2554731" y="1255485"/>
            <a:ext cx="300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OKKY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6F9E72-98A2-4782-A2F8-99A4D7E7CF2D}"/>
              </a:ext>
            </a:extLst>
          </p:cNvPr>
          <p:cNvSpPr txBox="1"/>
          <p:nvPr/>
        </p:nvSpPr>
        <p:spPr>
          <a:xfrm>
            <a:off x="6723200" y="5061958"/>
            <a:ext cx="444821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환자들을 위한 소셜 네트워크 서비스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endParaRPr kumimoji="0" lang="en-US" altLang="ko-KR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60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만명이 넘는 환자들이 이 플랫폼을  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통해서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질병벙보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치료법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부작용 등을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공유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6303CBA-01FB-4A6F-8330-E12D960DAE04}"/>
              </a:ext>
            </a:extLst>
          </p:cNvPr>
          <p:cNvSpPr/>
          <p:nvPr/>
        </p:nvSpPr>
        <p:spPr>
          <a:xfrm>
            <a:off x="1765097" y="974380"/>
            <a:ext cx="9749284" cy="5510557"/>
          </a:xfrm>
          <a:prstGeom prst="rect">
            <a:avLst/>
          </a:prstGeom>
          <a:solidFill>
            <a:schemeClr val="bg2">
              <a:lumMod val="10000"/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467229-046C-4446-A08C-6B288C3B0D4F}"/>
              </a:ext>
            </a:extLst>
          </p:cNvPr>
          <p:cNvSpPr txBox="1"/>
          <p:nvPr/>
        </p:nvSpPr>
        <p:spPr>
          <a:xfrm>
            <a:off x="3197355" y="1889145"/>
            <a:ext cx="64687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한국에서는 </a:t>
            </a:r>
            <a:endParaRPr lang="en-US" altLang="ko-KR" sz="44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환자를 위한 </a:t>
            </a:r>
            <a:endParaRPr lang="en-US" altLang="ko-KR" sz="44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커뮤니티 사이트가 </a:t>
            </a:r>
            <a:endParaRPr lang="en-US" altLang="ko-KR" sz="44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존재하지만 </a:t>
            </a:r>
            <a:endParaRPr lang="en-US" altLang="ko-KR" sz="44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b="1" dirty="0">
                <a:solidFill>
                  <a:srgbClr val="FF0000"/>
                </a:solidFill>
                <a:latin typeface="맑은 고딕" panose="020F0502020204030204"/>
                <a:ea typeface="맑은 고딕" panose="020B0503020000020004" pitchFamily="50" charset="-127"/>
              </a:rPr>
              <a:t>비활성</a:t>
            </a:r>
            <a:r>
              <a:rPr lang="ko-KR" altLang="en-US" sz="4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 되어있음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1812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2518674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76ADBB7-F219-4B70-8DEC-D91A2CDE70A3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개발 환경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38BA442-8E30-4BC1-B277-B604898F8100}"/>
              </a:ext>
            </a:extLst>
          </p:cNvPr>
          <p:cNvSpPr/>
          <p:nvPr/>
        </p:nvSpPr>
        <p:spPr>
          <a:xfrm>
            <a:off x="2531640" y="1590304"/>
            <a:ext cx="3434071" cy="2014677"/>
          </a:xfrm>
          <a:prstGeom prst="roundRect">
            <a:avLst/>
          </a:prstGeom>
          <a:solidFill>
            <a:schemeClr val="bg1"/>
          </a:solidFill>
          <a:ln>
            <a:solidFill>
              <a:srgbClr val="FF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DCB9DB3E-23A6-4648-A4F1-C32E20995010}"/>
              </a:ext>
            </a:extLst>
          </p:cNvPr>
          <p:cNvSpPr/>
          <p:nvPr/>
        </p:nvSpPr>
        <p:spPr>
          <a:xfrm>
            <a:off x="2531640" y="4029266"/>
            <a:ext cx="3434071" cy="2014677"/>
          </a:xfrm>
          <a:prstGeom prst="roundRect">
            <a:avLst/>
          </a:prstGeom>
          <a:solidFill>
            <a:schemeClr val="bg1"/>
          </a:solidFill>
          <a:ln>
            <a:solidFill>
              <a:srgbClr val="FF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3EE8C87-F713-4EAF-ACBF-BEA536132587}"/>
              </a:ext>
            </a:extLst>
          </p:cNvPr>
          <p:cNvSpPr/>
          <p:nvPr/>
        </p:nvSpPr>
        <p:spPr>
          <a:xfrm>
            <a:off x="7306224" y="4022588"/>
            <a:ext cx="3434071" cy="2014677"/>
          </a:xfrm>
          <a:prstGeom prst="roundRect">
            <a:avLst/>
          </a:prstGeom>
          <a:solidFill>
            <a:schemeClr val="bg1"/>
          </a:solidFill>
          <a:ln>
            <a:solidFill>
              <a:srgbClr val="FF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D47B1B-DF41-4A30-B879-BB95DF5AB85B}"/>
              </a:ext>
            </a:extLst>
          </p:cNvPr>
          <p:cNvSpPr txBox="1"/>
          <p:nvPr/>
        </p:nvSpPr>
        <p:spPr>
          <a:xfrm>
            <a:off x="7482106" y="1240853"/>
            <a:ext cx="286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FFAD46"/>
                </a:solidFill>
                <a:ea typeface="에스코어 드림 6 Bold" panose="020B0703030302020204" pitchFamily="34" charset="-127"/>
              </a:rPr>
              <a:t>Back End</a:t>
            </a:r>
            <a:endParaRPr lang="ko-KR" altLang="en-US" sz="2400" b="1" dirty="0">
              <a:solidFill>
                <a:srgbClr val="FFAD46"/>
              </a:solidFill>
              <a:ea typeface="에스코어 드림 6 Bold" panose="020B0703030302020204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DF2414E-4004-4EF7-BE3E-620444652A7E}"/>
              </a:ext>
            </a:extLst>
          </p:cNvPr>
          <p:cNvSpPr txBox="1"/>
          <p:nvPr/>
        </p:nvSpPr>
        <p:spPr>
          <a:xfrm>
            <a:off x="2755041" y="1249169"/>
            <a:ext cx="2122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FFAD46"/>
                </a:solidFill>
                <a:latin typeface="나눔바른고딕"/>
                <a:ea typeface="에스코어 드림 6 Bold" panose="020B0703030302020204" pitchFamily="34" charset="-127"/>
              </a:rPr>
              <a:t>Front End</a:t>
            </a:r>
            <a:endParaRPr lang="ko-KR" altLang="en-US" sz="2400" b="1" dirty="0">
              <a:solidFill>
                <a:srgbClr val="FFAD46"/>
              </a:solidFill>
              <a:latin typeface="나눔바른고딕"/>
              <a:ea typeface="에스코어 드림 6 Bold" panose="020B0703030302020204" pitchFamily="34" charset="-127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22725FC3-7907-423E-80A6-74DFB45AA0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1295" y="1855333"/>
            <a:ext cx="1594258" cy="55277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4" name="Picture 2" descr="JQuery 정리하기:: JQuery란?, JQuery의 장점, DOM 요소를 선택하는 셀렉터(Selector) 문법">
            <a:extLst>
              <a:ext uri="{FF2B5EF4-FFF2-40B4-BE49-F238E27FC236}">
                <a16:creationId xmlns:a16="http://schemas.microsoft.com/office/drawing/2014/main" id="{F5EBEB30-98FE-4FAD-B716-2918C2F09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299" y="1830139"/>
            <a:ext cx="737031" cy="552773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5DF90133-1832-4B98-9B4C-E5777841E1C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3" t="3773" r="1113" b="1"/>
          <a:stretch/>
        </p:blipFill>
        <p:spPr>
          <a:xfrm>
            <a:off x="4639149" y="2698007"/>
            <a:ext cx="623479" cy="628323"/>
          </a:xfrm>
          <a:prstGeom prst="rect">
            <a:avLst/>
          </a:prstGeom>
        </p:spPr>
      </p:pic>
      <p:grpSp>
        <p:nvGrpSpPr>
          <p:cNvPr id="56" name="그룹 55">
            <a:extLst>
              <a:ext uri="{FF2B5EF4-FFF2-40B4-BE49-F238E27FC236}">
                <a16:creationId xmlns:a16="http://schemas.microsoft.com/office/drawing/2014/main" id="{71079375-77B0-414B-B892-E37513445146}"/>
              </a:ext>
            </a:extLst>
          </p:cNvPr>
          <p:cNvGrpSpPr/>
          <p:nvPr/>
        </p:nvGrpSpPr>
        <p:grpSpPr>
          <a:xfrm>
            <a:off x="2791234" y="2537743"/>
            <a:ext cx="1499332" cy="934707"/>
            <a:chOff x="8709553" y="1628107"/>
            <a:chExt cx="3150807" cy="1272471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7ADC02A6-6F85-4877-9EE9-F89C71F24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9553" y="1628107"/>
              <a:ext cx="3030333" cy="974624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BC188F-B8F3-4443-9314-9C145CA9B030}"/>
                </a:ext>
              </a:extLst>
            </p:cNvPr>
            <p:cNvSpPr txBox="1"/>
            <p:nvPr/>
          </p:nvSpPr>
          <p:spPr>
            <a:xfrm>
              <a:off x="8730175" y="2565383"/>
              <a:ext cx="3130185" cy="335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JS  - </a:t>
              </a:r>
              <a:r>
                <a:rPr lang="en-US" altLang="ko-KR" sz="1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ECMAscript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 6</a:t>
              </a:r>
              <a:endPara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E9628AC-8329-4450-A8AB-A3799800A572}"/>
              </a:ext>
            </a:extLst>
          </p:cNvPr>
          <p:cNvSpPr txBox="1"/>
          <p:nvPr/>
        </p:nvSpPr>
        <p:spPr>
          <a:xfrm>
            <a:off x="2722088" y="3723010"/>
            <a:ext cx="3501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AD46"/>
                </a:solidFill>
                <a:latin typeface="나눔바른고딕"/>
                <a:ea typeface="에스코어 드림 6 Bold" panose="020B0703030302020204" pitchFamily="34" charset="-127"/>
              </a:rPr>
              <a:t>Operation system &amp; </a:t>
            </a:r>
            <a:r>
              <a:rPr lang="ko-KR" altLang="en-US" sz="1600" b="1" dirty="0">
                <a:solidFill>
                  <a:srgbClr val="FFAD46"/>
                </a:solidFill>
                <a:latin typeface="나눔바른고딕"/>
                <a:ea typeface="에스코어 드림 6 Bold" panose="020B0703030302020204" pitchFamily="34" charset="-127"/>
              </a:rPr>
              <a:t>기타</a:t>
            </a:r>
            <a:endParaRPr lang="ko-KR" altLang="en-US" sz="2000" b="1" dirty="0">
              <a:solidFill>
                <a:srgbClr val="FFAD46"/>
              </a:solidFill>
              <a:latin typeface="나눔바른고딕"/>
              <a:ea typeface="에스코어 드림 6 Bold" panose="020B0703030302020204" pitchFamily="34" charset="-127"/>
            </a:endParaRP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0765A0CE-E9B1-4E56-8CEA-74BC3649ED3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430" y="4115394"/>
            <a:ext cx="1728869" cy="113807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8AE6632E-1278-4F85-8AA1-6883C34174FF}"/>
              </a:ext>
            </a:extLst>
          </p:cNvPr>
          <p:cNvSpPr txBox="1"/>
          <p:nvPr/>
        </p:nvSpPr>
        <p:spPr>
          <a:xfrm>
            <a:off x="7527122" y="3657966"/>
            <a:ext cx="2663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AD46"/>
                </a:solidFill>
                <a:latin typeface="나눔바른고딕"/>
                <a:ea typeface="에스코어 드림 6 Bold" panose="020B0703030302020204" pitchFamily="34" charset="-127"/>
              </a:rPr>
              <a:t>협업 도구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893D3B8-B8B8-41A1-9E67-375D6CEB07E6}"/>
              </a:ext>
            </a:extLst>
          </p:cNvPr>
          <p:cNvGrpSpPr/>
          <p:nvPr/>
        </p:nvGrpSpPr>
        <p:grpSpPr>
          <a:xfrm>
            <a:off x="7306224" y="1590304"/>
            <a:ext cx="3434071" cy="2014677"/>
            <a:chOff x="7145415" y="1670812"/>
            <a:chExt cx="3434071" cy="2014677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93430432-5AFC-4F65-BD2B-91AEE5B48F2E}"/>
                </a:ext>
              </a:extLst>
            </p:cNvPr>
            <p:cNvSpPr/>
            <p:nvPr/>
          </p:nvSpPr>
          <p:spPr>
            <a:xfrm>
              <a:off x="7145415" y="1670812"/>
              <a:ext cx="3434071" cy="201467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AD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6" name="Picture 2" descr="JavaScript - Page 1 - Nextree">
              <a:extLst>
                <a:ext uri="{FF2B5EF4-FFF2-40B4-BE49-F238E27FC236}">
                  <a16:creationId xmlns:a16="http://schemas.microsoft.com/office/drawing/2014/main" id="{56B11F91-FA38-438D-AB2C-2DA8C3CB9F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4414" y="3193430"/>
              <a:ext cx="577213" cy="426817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71ADFB9-EA47-4DC9-A997-AB4FD15D5A41}"/>
                </a:ext>
              </a:extLst>
            </p:cNvPr>
            <p:cNvGrpSpPr/>
            <p:nvPr/>
          </p:nvGrpSpPr>
          <p:grpSpPr>
            <a:xfrm>
              <a:off x="7388538" y="1859313"/>
              <a:ext cx="1189732" cy="481463"/>
              <a:chOff x="7146104" y="1640280"/>
              <a:chExt cx="3272117" cy="1118273"/>
            </a:xfrm>
          </p:grpSpPr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15F0D8D9-F68C-4400-8296-CD0FF4A03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86203" y="1640280"/>
                <a:ext cx="2872886" cy="588155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5FD1BA1-ED2E-421C-994D-D9EC735E66AE}"/>
                  </a:ext>
                </a:extLst>
              </p:cNvPr>
              <p:cNvSpPr txBox="1"/>
              <p:nvPr/>
            </p:nvSpPr>
            <p:spPr>
              <a:xfrm>
                <a:off x="7146104" y="2222410"/>
                <a:ext cx="3272117" cy="5361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ECLIPSE 2020-03</a:t>
                </a:r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D533853-8D2D-4E92-A2E8-B92399275C2C}"/>
                </a:ext>
              </a:extLst>
            </p:cNvPr>
            <p:cNvGrpSpPr/>
            <p:nvPr/>
          </p:nvGrpSpPr>
          <p:grpSpPr>
            <a:xfrm>
              <a:off x="7366313" y="2465337"/>
              <a:ext cx="1338713" cy="639115"/>
              <a:chOff x="2234873" y="3618936"/>
              <a:chExt cx="3272117" cy="1484446"/>
            </a:xfrm>
          </p:grpSpPr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217B7714-FF6D-4713-A1F0-15B12DEFCC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7086" y="3618936"/>
                <a:ext cx="1183846" cy="789230"/>
              </a:xfrm>
              <a:prstGeom prst="rect">
                <a:avLst/>
              </a:prstGeom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C703CCA-7556-4A8A-807C-141AD700EFD2}"/>
                  </a:ext>
                </a:extLst>
              </p:cNvPr>
              <p:cNvSpPr txBox="1"/>
              <p:nvPr/>
            </p:nvSpPr>
            <p:spPr>
              <a:xfrm>
                <a:off x="2234873" y="4567238"/>
                <a:ext cx="3272117" cy="536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jdk</a:t>
                </a:r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 - 1.8.0_241</a:t>
                </a:r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5452361A-8AAC-4C52-9736-3CF614189B86}"/>
                </a:ext>
              </a:extLst>
            </p:cNvPr>
            <p:cNvGrpSpPr/>
            <p:nvPr/>
          </p:nvGrpSpPr>
          <p:grpSpPr>
            <a:xfrm>
              <a:off x="8876351" y="1826074"/>
              <a:ext cx="1565931" cy="537133"/>
              <a:chOff x="1487423" y="3261659"/>
              <a:chExt cx="3822803" cy="1510754"/>
            </a:xfrm>
          </p:grpSpPr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E417F072-E1E2-4181-A236-3F4873CE05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985" y="3261659"/>
                <a:ext cx="1823167" cy="989979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94E7A2B-45B4-405E-AD3D-B82188CE74AF}"/>
                  </a:ext>
                </a:extLst>
              </p:cNvPr>
              <p:cNvSpPr txBox="1"/>
              <p:nvPr/>
            </p:nvSpPr>
            <p:spPr>
              <a:xfrm>
                <a:off x="1487423" y="4123169"/>
                <a:ext cx="3822803" cy="649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apache tomcat - 9.0.39</a:t>
                </a:r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F15B91B-0B41-42E9-9035-9FB849204295}"/>
                </a:ext>
              </a:extLst>
            </p:cNvPr>
            <p:cNvGrpSpPr/>
            <p:nvPr/>
          </p:nvGrpSpPr>
          <p:grpSpPr>
            <a:xfrm>
              <a:off x="9439545" y="2389195"/>
              <a:ext cx="966594" cy="787420"/>
              <a:chOff x="2925574" y="1694530"/>
              <a:chExt cx="2362575" cy="1828908"/>
            </a:xfrm>
          </p:grpSpPr>
          <p:pic>
            <p:nvPicPr>
              <p:cNvPr id="47" name="그림 46">
                <a:extLst>
                  <a:ext uri="{FF2B5EF4-FFF2-40B4-BE49-F238E27FC236}">
                    <a16:creationId xmlns:a16="http://schemas.microsoft.com/office/drawing/2014/main" id="{5DE3F627-F036-4AD1-A551-C96AD56D9C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31012" y="1694530"/>
                <a:ext cx="1303669" cy="1303669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6921A35-9448-421E-9695-81B0143DF835}"/>
                  </a:ext>
                </a:extLst>
              </p:cNvPr>
              <p:cNvSpPr txBox="1"/>
              <p:nvPr/>
            </p:nvSpPr>
            <p:spPr>
              <a:xfrm>
                <a:off x="2925574" y="2987294"/>
                <a:ext cx="2362575" cy="536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OracleXE112</a:t>
                </a:r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C88AD5A-7604-48A7-BDDD-6098535CF297}"/>
                </a:ext>
              </a:extLst>
            </p:cNvPr>
            <p:cNvGrpSpPr/>
            <p:nvPr/>
          </p:nvGrpSpPr>
          <p:grpSpPr>
            <a:xfrm>
              <a:off x="8303021" y="2424252"/>
              <a:ext cx="966594" cy="711312"/>
              <a:chOff x="3759528" y="3775881"/>
              <a:chExt cx="2362575" cy="1652135"/>
            </a:xfrm>
          </p:grpSpPr>
          <p:pic>
            <p:nvPicPr>
              <p:cNvPr id="50" name="그림 49">
                <a:extLst>
                  <a:ext uri="{FF2B5EF4-FFF2-40B4-BE49-F238E27FC236}">
                    <a16:creationId xmlns:a16="http://schemas.microsoft.com/office/drawing/2014/main" id="{3E46B65E-2160-4D2D-904D-4CF116C12D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40721" y="3775881"/>
                <a:ext cx="1183847" cy="1046339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61FF5CA-15E5-4F8A-9600-851633090813}"/>
                  </a:ext>
                </a:extLst>
              </p:cNvPr>
              <p:cNvSpPr txBox="1"/>
              <p:nvPr/>
            </p:nvSpPr>
            <p:spPr>
              <a:xfrm>
                <a:off x="3759528" y="4891872"/>
                <a:ext cx="2362575" cy="536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dbeaver</a:t>
                </a:r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 - 7.2.4</a:t>
                </a:r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B64EE51F-1263-47C5-B8E1-722862E18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48" t="15534" r="23622" b="23634"/>
            <a:stretch/>
          </p:blipFill>
          <p:spPr>
            <a:xfrm>
              <a:off x="9081869" y="3231559"/>
              <a:ext cx="577447" cy="367066"/>
            </a:xfrm>
            <a:prstGeom prst="rect">
              <a:avLst/>
            </a:prstGeom>
          </p:spPr>
        </p:pic>
      </p:grpSp>
      <p:pic>
        <p:nvPicPr>
          <p:cNvPr id="64" name="그림 63">
            <a:extLst>
              <a:ext uri="{FF2B5EF4-FFF2-40B4-BE49-F238E27FC236}">
                <a16:creationId xmlns:a16="http://schemas.microsoft.com/office/drawing/2014/main" id="{0C827823-635C-4789-921A-6A8C0D24C5E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22" y="4246207"/>
            <a:ext cx="1206792" cy="603396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42BA824A-A2BD-4C8B-BCAA-FD4B48527E2D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22644" r="8221" b="23515"/>
          <a:stretch/>
        </p:blipFill>
        <p:spPr>
          <a:xfrm>
            <a:off x="8677767" y="5084073"/>
            <a:ext cx="1990817" cy="628433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7C900BA1-AC50-469F-8631-CB46A3EC311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326" y="4994880"/>
            <a:ext cx="796055" cy="846697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F2B03193-FC8F-4434-AEF9-B673FF3D47F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299" y="4714824"/>
            <a:ext cx="1249083" cy="6120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9486A5-1320-4604-8D2D-C53790DE9865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49" b="25300"/>
          <a:stretch/>
        </p:blipFill>
        <p:spPr>
          <a:xfrm>
            <a:off x="2791234" y="5315479"/>
            <a:ext cx="1901721" cy="39223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48F6007-F375-44A3-B52A-53E672A4B4C5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9" t="14398" r="27199" b="15946"/>
          <a:stretch/>
        </p:blipFill>
        <p:spPr>
          <a:xfrm>
            <a:off x="9336829" y="4252173"/>
            <a:ext cx="667074" cy="68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32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29375E"/>
            </a:gs>
            <a:gs pos="0">
              <a:srgbClr val="192B4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927C0-4999-4289-89D1-55318D773C4F}"/>
              </a:ext>
            </a:extLst>
          </p:cNvPr>
          <p:cNvSpPr/>
          <p:nvPr/>
        </p:nvSpPr>
        <p:spPr>
          <a:xfrm>
            <a:off x="281353" y="225083"/>
            <a:ext cx="1460949" cy="562708"/>
          </a:xfrm>
          <a:prstGeom prst="rect">
            <a:avLst/>
          </a:prstGeom>
          <a:solidFill>
            <a:srgbClr val="FFA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756827-0245-467C-8816-5280F630D59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54CBA6-F426-4C18-A382-E138590DD73C}"/>
              </a:ext>
            </a:extLst>
          </p:cNvPr>
          <p:cNvSpPr/>
          <p:nvPr/>
        </p:nvSpPr>
        <p:spPr>
          <a:xfrm>
            <a:off x="1765097" y="1010503"/>
            <a:ext cx="9726489" cy="544348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31">
            <a:extLst>
              <a:ext uri="{FF2B5EF4-FFF2-40B4-BE49-F238E27FC236}">
                <a16:creationId xmlns:a16="http://schemas.microsoft.com/office/drawing/2014/main" id="{5838D13B-B9E1-4302-BBB9-612814C7FE6B}"/>
              </a:ext>
            </a:extLst>
          </p:cNvPr>
          <p:cNvSpPr/>
          <p:nvPr/>
        </p:nvSpPr>
        <p:spPr>
          <a:xfrm>
            <a:off x="741897" y="3142058"/>
            <a:ext cx="396000" cy="396000"/>
          </a:xfrm>
          <a:prstGeom prst="ellipse">
            <a:avLst/>
          </a:prstGeom>
          <a:solidFill>
            <a:srgbClr val="FFAD46"/>
          </a:solidFill>
          <a:ln>
            <a:noFill/>
          </a:ln>
          <a:effectLst>
            <a:outerShdw blurRad="50800" dist="38100" dir="5400000" algn="t" rotWithShape="0">
              <a:srgbClr val="FFAD4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E556001F-E38A-4E98-A3A5-1A7651224E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5226" y="1280061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1CFB313-2CB5-4158-B483-6C993BE5B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50EEA4A-BC76-4DC9-8D49-BFB79939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1277C2-0E8B-4AC7-8191-B0940EB5C785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78DB20-C026-4978-8353-42CE7E5C1BE3}"/>
              </a:ext>
            </a:extLst>
          </p:cNvPr>
          <p:cNvGrpSpPr/>
          <p:nvPr/>
        </p:nvGrpSpPr>
        <p:grpSpPr>
          <a:xfrm>
            <a:off x="1742302" y="225081"/>
            <a:ext cx="10057643" cy="562709"/>
            <a:chOff x="2262049" y="2424431"/>
            <a:chExt cx="6199646" cy="57201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2670FD-EF11-434E-98DF-077C3EC36E75}"/>
                </a:ext>
              </a:extLst>
            </p:cNvPr>
            <p:cNvSpPr/>
            <p:nvPr/>
          </p:nvSpPr>
          <p:spPr>
            <a:xfrm>
              <a:off x="2262049" y="2424431"/>
              <a:ext cx="6199646" cy="572012"/>
            </a:xfrm>
            <a:prstGeom prst="rect">
              <a:avLst/>
            </a:prstGeom>
            <a:solidFill>
              <a:srgbClr val="FF9E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4BF84D1-1297-4408-9A13-E876AA5A31FE}"/>
                </a:ext>
              </a:extLst>
            </p:cNvPr>
            <p:cNvSpPr/>
            <p:nvPr/>
          </p:nvSpPr>
          <p:spPr>
            <a:xfrm>
              <a:off x="2326524" y="2499694"/>
              <a:ext cx="2515186" cy="42787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0D0769D0-1EA2-4EF9-BD15-149752AF8891}"/>
              </a:ext>
            </a:extLst>
          </p:cNvPr>
          <p:cNvSpPr/>
          <p:nvPr/>
        </p:nvSpPr>
        <p:spPr>
          <a:xfrm>
            <a:off x="5484813" y="373063"/>
            <a:ext cx="234000" cy="234248"/>
          </a:xfrm>
          <a:prstGeom prst="donut">
            <a:avLst>
              <a:gd name="adj" fmla="val 16130"/>
            </a:avLst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1" i="0" u="none" strike="noStrike" kern="1200" cap="none" spc="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6CF22ECA-50E1-451F-AD2B-50375A39CB61}"/>
              </a:ext>
            </a:extLst>
          </p:cNvPr>
          <p:cNvSpPr/>
          <p:nvPr/>
        </p:nvSpPr>
        <p:spPr>
          <a:xfrm rot="2489536">
            <a:off x="5655803" y="568165"/>
            <a:ext cx="153173" cy="45719"/>
          </a:xfrm>
          <a:prstGeom prst="flowChartAlternateProcess">
            <a:avLst/>
          </a:prstGeom>
          <a:solidFill>
            <a:srgbClr val="FF9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F85A05D-AB08-4836-BACE-A70F8E146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6" y="328969"/>
            <a:ext cx="1327732" cy="3883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D475D-174B-4137-9A43-B65B461D7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59" y="395676"/>
            <a:ext cx="244452" cy="24445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C33D3454-1FB5-42FA-A885-23458A3D18A1}"/>
              </a:ext>
            </a:extLst>
          </p:cNvPr>
          <p:cNvGrpSpPr/>
          <p:nvPr/>
        </p:nvGrpSpPr>
        <p:grpSpPr>
          <a:xfrm>
            <a:off x="831897" y="1960551"/>
            <a:ext cx="216000" cy="2743482"/>
            <a:chOff x="794653" y="2400986"/>
            <a:chExt cx="216000" cy="274348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B5E1E9A-129F-479A-880B-ED511C37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2400986"/>
              <a:ext cx="216000" cy="216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19DCDEB-CA8D-4F76-8F2D-F480BEFAD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928468"/>
              <a:ext cx="216000" cy="21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599D8A0-4157-4040-8137-0609F36F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4296599"/>
              <a:ext cx="216000" cy="21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17BDB0D-BCB3-4BB1-9DDB-24C67CD4A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032857"/>
              <a:ext cx="216000" cy="2160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2209DBD-7AC8-413C-A14F-9AC1E18C8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653" y="3664728"/>
              <a:ext cx="216000" cy="21600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3781D0B-7554-482C-B60D-503F406EE12D}"/>
              </a:ext>
            </a:extLst>
          </p:cNvPr>
          <p:cNvSpPr txBox="1"/>
          <p:nvPr/>
        </p:nvSpPr>
        <p:spPr>
          <a:xfrm>
            <a:off x="1944216" y="338495"/>
            <a:ext cx="31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개발 프로세스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1555B20D-2907-4021-95B9-C2E19F8584B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1" t="3615" r="6023" b="7022"/>
          <a:stretch/>
        </p:blipFill>
        <p:spPr>
          <a:xfrm>
            <a:off x="2531640" y="1705428"/>
            <a:ext cx="8384226" cy="444272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C6BE346-11CF-4949-AA5D-E4271598B788}"/>
              </a:ext>
            </a:extLst>
          </p:cNvPr>
          <p:cNvSpPr txBox="1"/>
          <p:nvPr/>
        </p:nvSpPr>
        <p:spPr>
          <a:xfrm>
            <a:off x="2034833" y="1154300"/>
            <a:ext cx="312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ERD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08805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765</Words>
  <Application>Microsoft Office PowerPoint</Application>
  <PresentationFormat>와이드스크린</PresentationFormat>
  <Paragraphs>223</Paragraphs>
  <Slides>37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37</vt:i4>
      </vt:variant>
    </vt:vector>
  </HeadingPairs>
  <TitlesOfParts>
    <vt:vector size="44" baseType="lpstr">
      <vt:lpstr>나눔바른고딕</vt:lpstr>
      <vt:lpstr>맑은 고딕</vt:lpstr>
      <vt:lpstr>에스코어 드림 6 Bold</vt:lpstr>
      <vt:lpstr>Arial</vt:lpstr>
      <vt:lpstr>Wingdings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yonji1027@gmail.com</dc:creator>
  <cp:lastModifiedBy>yonji1027@gmail.com</cp:lastModifiedBy>
  <cp:revision>70</cp:revision>
  <dcterms:created xsi:type="dcterms:W3CDTF">2020-11-13T19:10:05Z</dcterms:created>
  <dcterms:modified xsi:type="dcterms:W3CDTF">2020-11-17T05:25:49Z</dcterms:modified>
</cp:coreProperties>
</file>

<file path=docProps/thumbnail.jpeg>
</file>